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7"/>
  </p:notesMasterIdLst>
  <p:sldIdLst>
    <p:sldId id="385" r:id="rId3"/>
    <p:sldId id="449" r:id="rId4"/>
    <p:sldId id="370" r:id="rId5"/>
    <p:sldId id="448" r:id="rId6"/>
    <p:sldId id="437" r:id="rId7"/>
    <p:sldId id="429" r:id="rId8"/>
    <p:sldId id="430" r:id="rId9"/>
    <p:sldId id="431" r:id="rId10"/>
    <p:sldId id="432" r:id="rId11"/>
    <p:sldId id="433" r:id="rId12"/>
    <p:sldId id="462" r:id="rId13"/>
    <p:sldId id="463" r:id="rId14"/>
    <p:sldId id="457" r:id="rId15"/>
    <p:sldId id="450" r:id="rId16"/>
    <p:sldId id="451" r:id="rId17"/>
    <p:sldId id="452" r:id="rId18"/>
    <p:sldId id="453" r:id="rId19"/>
    <p:sldId id="461" r:id="rId20"/>
    <p:sldId id="460" r:id="rId21"/>
    <p:sldId id="467" r:id="rId22"/>
    <p:sldId id="466" r:id="rId23"/>
    <p:sldId id="454" r:id="rId24"/>
    <p:sldId id="456" r:id="rId25"/>
    <p:sldId id="458" r:id="rId26"/>
    <p:sldId id="464" r:id="rId27"/>
    <p:sldId id="465" r:id="rId28"/>
    <p:sldId id="442" r:id="rId29"/>
    <p:sldId id="443" r:id="rId30"/>
    <p:sldId id="459" r:id="rId31"/>
    <p:sldId id="441" r:id="rId32"/>
    <p:sldId id="439" r:id="rId33"/>
    <p:sldId id="468" r:id="rId34"/>
    <p:sldId id="408" r:id="rId35"/>
    <p:sldId id="469" r:id="rId36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77995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55989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833984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111978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389973" algn="l" defTabSz="277995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667968" algn="l" defTabSz="277995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945962" algn="l" defTabSz="277995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223957" algn="l" defTabSz="277995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99CCFF"/>
    <a:srgbClr val="BBBA83"/>
    <a:srgbClr val="339900"/>
    <a:srgbClr val="996600"/>
    <a:srgbClr val="E9A70D"/>
    <a:srgbClr val="F4BA0B"/>
    <a:srgbClr val="197D7A"/>
    <a:srgbClr val="0066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9" autoAdjust="0"/>
    <p:restoredTop sz="98770" autoAdjust="0"/>
  </p:normalViewPr>
  <p:slideViewPr>
    <p:cSldViewPr snapToGrid="0">
      <p:cViewPr>
        <p:scale>
          <a:sx n="112" d="100"/>
          <a:sy n="112" d="100"/>
        </p:scale>
        <p:origin x="-560" y="-6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AFEB8-5441-A34D-9FCF-30ABA3089E84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3E54-91E0-B440-9E33-22BD9545A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79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77995" algn="l" defTabSz="2779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55989" algn="l" defTabSz="2779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33984" algn="l" defTabSz="2779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11978" algn="l" defTabSz="2779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389973" algn="l" defTabSz="2779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667968" algn="l" defTabSz="2779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945962" algn="l" defTabSz="2779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23957" algn="l" defTabSz="2779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E54-91E0-B440-9E33-22BD9545A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95" y="1598159"/>
            <a:ext cx="7771823" cy="1102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83" y="2914290"/>
            <a:ext cx="6399647" cy="1315050"/>
          </a:xfrm>
        </p:spPr>
        <p:txBody>
          <a:bodyPr/>
          <a:lstStyle>
            <a:lvl1pPr marL="0" indent="0" algn="ctr">
              <a:buNone/>
              <a:defRPr/>
            </a:lvl1pPr>
            <a:lvl2pPr marL="277995" indent="0" algn="ctr">
              <a:buNone/>
              <a:defRPr/>
            </a:lvl2pPr>
            <a:lvl3pPr marL="555989" indent="0" algn="ctr">
              <a:buNone/>
              <a:defRPr/>
            </a:lvl3pPr>
            <a:lvl4pPr marL="833984" indent="0" algn="ctr">
              <a:buNone/>
              <a:defRPr/>
            </a:lvl4pPr>
            <a:lvl5pPr marL="1111978" indent="0" algn="ctr">
              <a:buNone/>
              <a:defRPr/>
            </a:lvl5pPr>
            <a:lvl6pPr marL="1389973" indent="0" algn="ctr">
              <a:buNone/>
              <a:defRPr/>
            </a:lvl6pPr>
            <a:lvl7pPr marL="1667968" indent="0" algn="ctr">
              <a:buNone/>
              <a:defRPr/>
            </a:lvl7pPr>
            <a:lvl8pPr marL="1945962" indent="0" algn="ctr">
              <a:buNone/>
              <a:defRPr/>
            </a:lvl8pPr>
            <a:lvl9pPr marL="22239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593" y="64834"/>
            <a:ext cx="2058265" cy="50786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13" y="64834"/>
            <a:ext cx="6039307" cy="50786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95" y="1598159"/>
            <a:ext cx="7771823" cy="1102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83" y="2914290"/>
            <a:ext cx="6399647" cy="1315050"/>
          </a:xfrm>
        </p:spPr>
        <p:txBody>
          <a:bodyPr/>
          <a:lstStyle>
            <a:lvl1pPr marL="0" indent="0" algn="ctr">
              <a:buNone/>
              <a:defRPr/>
            </a:lvl1pPr>
            <a:lvl2pPr marL="277995" indent="0" algn="ctr">
              <a:buNone/>
              <a:defRPr/>
            </a:lvl2pPr>
            <a:lvl3pPr marL="555989" indent="0" algn="ctr">
              <a:buNone/>
              <a:defRPr/>
            </a:lvl3pPr>
            <a:lvl4pPr marL="833984" indent="0" algn="ctr">
              <a:buNone/>
              <a:defRPr/>
            </a:lvl4pPr>
            <a:lvl5pPr marL="1111978" indent="0" algn="ctr">
              <a:buNone/>
              <a:defRPr/>
            </a:lvl5pPr>
            <a:lvl6pPr marL="1389973" indent="0" algn="ctr">
              <a:buNone/>
              <a:defRPr/>
            </a:lvl6pPr>
            <a:lvl7pPr marL="1667968" indent="0" algn="ctr">
              <a:buNone/>
              <a:defRPr/>
            </a:lvl7pPr>
            <a:lvl8pPr marL="1945962" indent="0" algn="ctr">
              <a:buNone/>
              <a:defRPr/>
            </a:lvl8pPr>
            <a:lvl9pPr marL="22239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23" y="3305458"/>
            <a:ext cx="7773264" cy="102113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23" y="2179505"/>
            <a:ext cx="7773264" cy="112595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7995" indent="0">
              <a:buNone/>
              <a:defRPr sz="1100"/>
            </a:lvl2pPr>
            <a:lvl3pPr marL="555989" indent="0">
              <a:buNone/>
              <a:defRPr sz="1000"/>
            </a:lvl3pPr>
            <a:lvl4pPr marL="833984" indent="0">
              <a:buNone/>
              <a:defRPr sz="800"/>
            </a:lvl4pPr>
            <a:lvl5pPr marL="1111978" indent="0">
              <a:buNone/>
              <a:defRPr sz="800"/>
            </a:lvl5pPr>
            <a:lvl6pPr marL="1389973" indent="0">
              <a:buNone/>
              <a:defRPr sz="800"/>
            </a:lvl6pPr>
            <a:lvl7pPr marL="1667968" indent="0">
              <a:buNone/>
              <a:defRPr sz="800"/>
            </a:lvl7pPr>
            <a:lvl8pPr marL="1945962" indent="0">
              <a:buNone/>
              <a:defRPr sz="800"/>
            </a:lvl8pPr>
            <a:lvl9pPr marL="22239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0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12" y="1097859"/>
            <a:ext cx="3956539" cy="31963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822" y="1097859"/>
            <a:ext cx="3957980" cy="31963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06392"/>
            <a:ext cx="8230177" cy="85689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8" y="1150806"/>
            <a:ext cx="4040137" cy="48085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7995" indent="0">
              <a:buNone/>
              <a:defRPr sz="1200" b="1"/>
            </a:lvl2pPr>
            <a:lvl3pPr marL="555989" indent="0">
              <a:buNone/>
              <a:defRPr sz="1100" b="1"/>
            </a:lvl3pPr>
            <a:lvl4pPr marL="833984" indent="0">
              <a:buNone/>
              <a:defRPr sz="1000" b="1"/>
            </a:lvl4pPr>
            <a:lvl5pPr marL="1111978" indent="0">
              <a:buNone/>
              <a:defRPr sz="1000" b="1"/>
            </a:lvl5pPr>
            <a:lvl6pPr marL="1389973" indent="0">
              <a:buNone/>
              <a:defRPr sz="1000" b="1"/>
            </a:lvl6pPr>
            <a:lvl7pPr marL="1667968" indent="0">
              <a:buNone/>
              <a:defRPr sz="1000" b="1"/>
            </a:lvl7pPr>
            <a:lvl8pPr marL="1945962" indent="0">
              <a:buNone/>
              <a:defRPr sz="1000" b="1"/>
            </a:lvl8pPr>
            <a:lvl9pPr marL="2223957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8" y="1631660"/>
            <a:ext cx="4040137" cy="2962914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16" y="1150806"/>
            <a:ext cx="4041579" cy="48085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7995" indent="0">
              <a:buNone/>
              <a:defRPr sz="1200" b="1"/>
            </a:lvl2pPr>
            <a:lvl3pPr marL="555989" indent="0">
              <a:buNone/>
              <a:defRPr sz="1100" b="1"/>
            </a:lvl3pPr>
            <a:lvl4pPr marL="833984" indent="0">
              <a:buNone/>
              <a:defRPr sz="1000" b="1"/>
            </a:lvl4pPr>
            <a:lvl5pPr marL="1111978" indent="0">
              <a:buNone/>
              <a:defRPr sz="1000" b="1"/>
            </a:lvl5pPr>
            <a:lvl6pPr marL="1389973" indent="0">
              <a:buNone/>
              <a:defRPr sz="1000" b="1"/>
            </a:lvl6pPr>
            <a:lvl7pPr marL="1667968" indent="0">
              <a:buNone/>
              <a:defRPr sz="1000" b="1"/>
            </a:lvl7pPr>
            <a:lvl8pPr marL="1945962" indent="0">
              <a:buNone/>
              <a:defRPr sz="1000" b="1"/>
            </a:lvl8pPr>
            <a:lvl9pPr marL="2223957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16" y="1631660"/>
            <a:ext cx="4041579" cy="2962914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1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2" y="205313"/>
            <a:ext cx="3008123" cy="870936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85" y="205309"/>
            <a:ext cx="5112511" cy="43892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2" y="1076249"/>
            <a:ext cx="3008123" cy="3518327"/>
          </a:xfrm>
        </p:spPr>
        <p:txBody>
          <a:bodyPr/>
          <a:lstStyle>
            <a:lvl1pPr marL="0" indent="0">
              <a:buNone/>
              <a:defRPr sz="800"/>
            </a:lvl1pPr>
            <a:lvl2pPr marL="277995" indent="0">
              <a:buNone/>
              <a:defRPr sz="800"/>
            </a:lvl2pPr>
            <a:lvl3pPr marL="555989" indent="0">
              <a:buNone/>
              <a:defRPr sz="600"/>
            </a:lvl3pPr>
            <a:lvl4pPr marL="833984" indent="0">
              <a:buNone/>
              <a:defRPr sz="500"/>
            </a:lvl4pPr>
            <a:lvl5pPr marL="1111978" indent="0">
              <a:buNone/>
              <a:defRPr sz="500"/>
            </a:lvl5pPr>
            <a:lvl6pPr marL="1389973" indent="0">
              <a:buNone/>
              <a:defRPr sz="500"/>
            </a:lvl6pPr>
            <a:lvl7pPr marL="1667968" indent="0">
              <a:buNone/>
              <a:defRPr sz="500"/>
            </a:lvl7pPr>
            <a:lvl8pPr marL="1945962" indent="0">
              <a:buNone/>
              <a:defRPr sz="500"/>
            </a:lvl8pPr>
            <a:lvl9pPr marL="222395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8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13" y="3600453"/>
            <a:ext cx="5487264" cy="42466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13" y="459241"/>
            <a:ext cx="5487264" cy="3086100"/>
          </a:xfrm>
        </p:spPr>
        <p:txBody>
          <a:bodyPr/>
          <a:lstStyle>
            <a:lvl1pPr marL="0" indent="0">
              <a:buNone/>
              <a:defRPr sz="2000"/>
            </a:lvl1pPr>
            <a:lvl2pPr marL="277995" indent="0">
              <a:buNone/>
              <a:defRPr sz="1700"/>
            </a:lvl2pPr>
            <a:lvl3pPr marL="555989" indent="0">
              <a:buNone/>
              <a:defRPr sz="1400"/>
            </a:lvl3pPr>
            <a:lvl4pPr marL="833984" indent="0">
              <a:buNone/>
              <a:defRPr sz="1200"/>
            </a:lvl4pPr>
            <a:lvl5pPr marL="1111978" indent="0">
              <a:buNone/>
              <a:defRPr sz="1200"/>
            </a:lvl5pPr>
            <a:lvl6pPr marL="1389973" indent="0">
              <a:buNone/>
              <a:defRPr sz="1200"/>
            </a:lvl6pPr>
            <a:lvl7pPr marL="1667968" indent="0">
              <a:buNone/>
              <a:defRPr sz="1200"/>
            </a:lvl7pPr>
            <a:lvl8pPr marL="1945962" indent="0">
              <a:buNone/>
              <a:defRPr sz="1200"/>
            </a:lvl8pPr>
            <a:lvl9pPr marL="2223957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13" y="4025116"/>
            <a:ext cx="5487264" cy="604038"/>
          </a:xfrm>
        </p:spPr>
        <p:txBody>
          <a:bodyPr/>
          <a:lstStyle>
            <a:lvl1pPr marL="0" indent="0">
              <a:buNone/>
              <a:defRPr sz="800"/>
            </a:lvl1pPr>
            <a:lvl2pPr marL="277995" indent="0">
              <a:buNone/>
              <a:defRPr sz="800"/>
            </a:lvl2pPr>
            <a:lvl3pPr marL="555989" indent="0">
              <a:buNone/>
              <a:defRPr sz="600"/>
            </a:lvl3pPr>
            <a:lvl4pPr marL="833984" indent="0">
              <a:buNone/>
              <a:defRPr sz="500"/>
            </a:lvl4pPr>
            <a:lvl5pPr marL="1111978" indent="0">
              <a:buNone/>
              <a:defRPr sz="500"/>
            </a:lvl5pPr>
            <a:lvl6pPr marL="1389973" indent="0">
              <a:buNone/>
              <a:defRPr sz="500"/>
            </a:lvl6pPr>
            <a:lvl7pPr marL="1667968" indent="0">
              <a:buNone/>
              <a:defRPr sz="500"/>
            </a:lvl7pPr>
            <a:lvl8pPr marL="1945962" indent="0">
              <a:buNone/>
              <a:defRPr sz="500"/>
            </a:lvl8pPr>
            <a:lvl9pPr marL="222395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9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6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593" y="170732"/>
            <a:ext cx="2058265" cy="4123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13" y="170732"/>
            <a:ext cx="6039307" cy="4123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23" y="3305458"/>
            <a:ext cx="7773264" cy="102113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23" y="2179505"/>
            <a:ext cx="7773264" cy="112595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7995" indent="0">
              <a:buNone/>
              <a:defRPr sz="1100"/>
            </a:lvl2pPr>
            <a:lvl3pPr marL="555989" indent="0">
              <a:buNone/>
              <a:defRPr sz="1000"/>
            </a:lvl3pPr>
            <a:lvl4pPr marL="833984" indent="0">
              <a:buNone/>
              <a:defRPr sz="800"/>
            </a:lvl4pPr>
            <a:lvl5pPr marL="1111978" indent="0">
              <a:buNone/>
              <a:defRPr sz="800"/>
            </a:lvl5pPr>
            <a:lvl6pPr marL="1389973" indent="0">
              <a:buNone/>
              <a:defRPr sz="800"/>
            </a:lvl6pPr>
            <a:lvl7pPr marL="1667968" indent="0">
              <a:buNone/>
              <a:defRPr sz="800"/>
            </a:lvl7pPr>
            <a:lvl8pPr marL="1945962" indent="0">
              <a:buNone/>
              <a:defRPr sz="800"/>
            </a:lvl8pPr>
            <a:lvl9pPr marL="22239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9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12" y="1203753"/>
            <a:ext cx="3956539" cy="393974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822" y="1203753"/>
            <a:ext cx="3957980" cy="393974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06392"/>
            <a:ext cx="8230177" cy="85689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8" y="1150806"/>
            <a:ext cx="4040137" cy="48085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7995" indent="0">
              <a:buNone/>
              <a:defRPr sz="1200" b="1"/>
            </a:lvl2pPr>
            <a:lvl3pPr marL="555989" indent="0">
              <a:buNone/>
              <a:defRPr sz="1100" b="1"/>
            </a:lvl3pPr>
            <a:lvl4pPr marL="833984" indent="0">
              <a:buNone/>
              <a:defRPr sz="1000" b="1"/>
            </a:lvl4pPr>
            <a:lvl5pPr marL="1111978" indent="0">
              <a:buNone/>
              <a:defRPr sz="1000" b="1"/>
            </a:lvl5pPr>
            <a:lvl6pPr marL="1389973" indent="0">
              <a:buNone/>
              <a:defRPr sz="1000" b="1"/>
            </a:lvl6pPr>
            <a:lvl7pPr marL="1667968" indent="0">
              <a:buNone/>
              <a:defRPr sz="1000" b="1"/>
            </a:lvl7pPr>
            <a:lvl8pPr marL="1945962" indent="0">
              <a:buNone/>
              <a:defRPr sz="1000" b="1"/>
            </a:lvl8pPr>
            <a:lvl9pPr marL="2223957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8" y="1631660"/>
            <a:ext cx="4040137" cy="2962914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16" y="1150806"/>
            <a:ext cx="4041579" cy="48085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7995" indent="0">
              <a:buNone/>
              <a:defRPr sz="1200" b="1"/>
            </a:lvl2pPr>
            <a:lvl3pPr marL="555989" indent="0">
              <a:buNone/>
              <a:defRPr sz="1100" b="1"/>
            </a:lvl3pPr>
            <a:lvl4pPr marL="833984" indent="0">
              <a:buNone/>
              <a:defRPr sz="1000" b="1"/>
            </a:lvl4pPr>
            <a:lvl5pPr marL="1111978" indent="0">
              <a:buNone/>
              <a:defRPr sz="1000" b="1"/>
            </a:lvl5pPr>
            <a:lvl6pPr marL="1389973" indent="0">
              <a:buNone/>
              <a:defRPr sz="1000" b="1"/>
            </a:lvl6pPr>
            <a:lvl7pPr marL="1667968" indent="0">
              <a:buNone/>
              <a:defRPr sz="1000" b="1"/>
            </a:lvl7pPr>
            <a:lvl8pPr marL="1945962" indent="0">
              <a:buNone/>
              <a:defRPr sz="1000" b="1"/>
            </a:lvl8pPr>
            <a:lvl9pPr marL="2223957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16" y="1631660"/>
            <a:ext cx="4041579" cy="2962914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8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2" y="205313"/>
            <a:ext cx="3008123" cy="870936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85" y="205309"/>
            <a:ext cx="5112511" cy="43892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2" y="1076249"/>
            <a:ext cx="3008123" cy="3518327"/>
          </a:xfrm>
        </p:spPr>
        <p:txBody>
          <a:bodyPr/>
          <a:lstStyle>
            <a:lvl1pPr marL="0" indent="0">
              <a:buNone/>
              <a:defRPr sz="800"/>
            </a:lvl1pPr>
            <a:lvl2pPr marL="277995" indent="0">
              <a:buNone/>
              <a:defRPr sz="800"/>
            </a:lvl2pPr>
            <a:lvl3pPr marL="555989" indent="0">
              <a:buNone/>
              <a:defRPr sz="600"/>
            </a:lvl3pPr>
            <a:lvl4pPr marL="833984" indent="0">
              <a:buNone/>
              <a:defRPr sz="500"/>
            </a:lvl4pPr>
            <a:lvl5pPr marL="1111978" indent="0">
              <a:buNone/>
              <a:defRPr sz="500"/>
            </a:lvl5pPr>
            <a:lvl6pPr marL="1389973" indent="0">
              <a:buNone/>
              <a:defRPr sz="500"/>
            </a:lvl6pPr>
            <a:lvl7pPr marL="1667968" indent="0">
              <a:buNone/>
              <a:defRPr sz="500"/>
            </a:lvl7pPr>
            <a:lvl8pPr marL="1945962" indent="0">
              <a:buNone/>
              <a:defRPr sz="500"/>
            </a:lvl8pPr>
            <a:lvl9pPr marL="222395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1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13" y="3600453"/>
            <a:ext cx="5487264" cy="42466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13" y="459241"/>
            <a:ext cx="5487264" cy="3086100"/>
          </a:xfrm>
        </p:spPr>
        <p:txBody>
          <a:bodyPr/>
          <a:lstStyle>
            <a:lvl1pPr marL="0" indent="0">
              <a:buNone/>
              <a:defRPr sz="2000"/>
            </a:lvl1pPr>
            <a:lvl2pPr marL="277995" indent="0">
              <a:buNone/>
              <a:defRPr sz="1700"/>
            </a:lvl2pPr>
            <a:lvl3pPr marL="555989" indent="0">
              <a:buNone/>
              <a:defRPr sz="1400"/>
            </a:lvl3pPr>
            <a:lvl4pPr marL="833984" indent="0">
              <a:buNone/>
              <a:defRPr sz="1200"/>
            </a:lvl4pPr>
            <a:lvl5pPr marL="1111978" indent="0">
              <a:buNone/>
              <a:defRPr sz="1200"/>
            </a:lvl5pPr>
            <a:lvl6pPr marL="1389973" indent="0">
              <a:buNone/>
              <a:defRPr sz="1200"/>
            </a:lvl6pPr>
            <a:lvl7pPr marL="1667968" indent="0">
              <a:buNone/>
              <a:defRPr sz="1200"/>
            </a:lvl7pPr>
            <a:lvl8pPr marL="1945962" indent="0">
              <a:buNone/>
              <a:defRPr sz="1200"/>
            </a:lvl8pPr>
            <a:lvl9pPr marL="2223957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13" y="4025116"/>
            <a:ext cx="5487264" cy="604038"/>
          </a:xfrm>
        </p:spPr>
        <p:txBody>
          <a:bodyPr/>
          <a:lstStyle>
            <a:lvl1pPr marL="0" indent="0">
              <a:buNone/>
              <a:defRPr sz="800"/>
            </a:lvl1pPr>
            <a:lvl2pPr marL="277995" indent="0">
              <a:buNone/>
              <a:defRPr sz="800"/>
            </a:lvl2pPr>
            <a:lvl3pPr marL="555989" indent="0">
              <a:buNone/>
              <a:defRPr sz="600"/>
            </a:lvl3pPr>
            <a:lvl4pPr marL="833984" indent="0">
              <a:buNone/>
              <a:defRPr sz="500"/>
            </a:lvl4pPr>
            <a:lvl5pPr marL="1111978" indent="0">
              <a:buNone/>
              <a:defRPr sz="500"/>
            </a:lvl5pPr>
            <a:lvl6pPr marL="1389973" indent="0">
              <a:buNone/>
              <a:defRPr sz="500"/>
            </a:lvl6pPr>
            <a:lvl7pPr marL="1667968" indent="0">
              <a:buNone/>
              <a:defRPr sz="500"/>
            </a:lvl7pPr>
            <a:lvl8pPr marL="1945962" indent="0">
              <a:buNone/>
              <a:defRPr sz="500"/>
            </a:lvl8pPr>
            <a:lvl9pPr marL="222395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896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914" y="64837"/>
            <a:ext cx="8235943" cy="113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18" y="1203753"/>
            <a:ext cx="8052889" cy="393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77995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55989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3398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11978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0818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1090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51362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21635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99629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77624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5618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33613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7995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5989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3984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11978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9973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7968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45962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3957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914" y="170735"/>
            <a:ext cx="8235943" cy="9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18" y="1097859"/>
            <a:ext cx="8052889" cy="319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77995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55989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3398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11978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0818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1090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51362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21635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99629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77624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5618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33613" indent="-347493" algn="l" rtl="0" fontAlgn="base">
        <a:spcBef>
          <a:spcPct val="0"/>
        </a:spcBef>
        <a:spcAft>
          <a:spcPct val="0"/>
        </a:spcAft>
        <a:buSzPct val="171000"/>
        <a:buFont typeface="Gill San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7995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5989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3984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11978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9973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7968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45962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3957" algn="l" defTabSz="2779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758157" y="73481"/>
            <a:ext cx="7728335" cy="3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Parametric Search                                    </a:t>
            </a:r>
            <a:r>
              <a:rPr lang="en-US" sz="22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                      </a:t>
            </a:r>
            <a:r>
              <a:rPr lang="en-US" sz="900" dirty="0" smtClean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(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Megiddo </a:t>
            </a:r>
            <a:r>
              <a:rPr lang="fr-FR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’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83)</a:t>
            </a:r>
            <a:endParaRPr lang="en-US" sz="9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" y="0"/>
            <a:ext cx="9143999" cy="3324895"/>
            <a:chOff x="2" y="0"/>
            <a:chExt cx="9143999" cy="3324895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2" y="1847567"/>
              <a:ext cx="914399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Android Library for CS1</a:t>
              </a:r>
              <a:endParaRPr lang="en-US" sz="30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  <a:p>
              <a:endParaRPr lang="en-US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  <a:p>
              <a:r>
                <a:rPr lang="en-US" sz="2000" dirty="0" err="1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Ivaylo</a:t>
              </a:r>
              <a:r>
                <a:rPr lang="en-US" sz="2000" dirty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Ilinkin</a:t>
              </a:r>
              <a:endParaRPr lang="en-US" sz="20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  <a:p>
              <a:r>
                <a:rPr lang="en-US" sz="2000" dirty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Gettysburg College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4626" y="0"/>
              <a:ext cx="8230631" cy="68442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7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039504" y="1133856"/>
            <a:ext cx="2976992" cy="2148716"/>
            <a:chOff x="2197100" y="863600"/>
            <a:chExt cx="4725384" cy="3410660"/>
          </a:xfrm>
        </p:grpSpPr>
        <p:pic>
          <p:nvPicPr>
            <p:cNvPr id="25" name="Picture 24" descr="hangm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100" y="863600"/>
              <a:ext cx="4725384" cy="341066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2287526" y="1253817"/>
              <a:ext cx="4542490" cy="2939143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Blocking Swipe Input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4" name="Rectangle 14"/>
          <p:cNvSpPr>
            <a:spLocks/>
          </p:cNvSpPr>
          <p:nvPr/>
        </p:nvSpPr>
        <p:spPr bwMode="auto">
          <a:xfrm>
            <a:off x="365760" y="1441734"/>
            <a:ext cx="568029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Fling fling =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canvas.waitForFling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();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365760" y="2229210"/>
            <a:ext cx="568029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dx =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fling.getDx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();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dy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=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fling.getDy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();</a:t>
            </a: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>
            <a:off x="365760" y="3374934"/>
            <a:ext cx="6554374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canvas.drawCircle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x+dx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y+dy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, 30, “cyan”);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7351020" y="1945853"/>
            <a:ext cx="640080" cy="64008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6391656" y="1527048"/>
            <a:ext cx="640080" cy="64008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 descr="7332958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1492" r="72447" b="78667"/>
          <a:stretch/>
        </p:blipFill>
        <p:spPr>
          <a:xfrm>
            <a:off x="6569515" y="1701608"/>
            <a:ext cx="293076" cy="6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1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78E-6 3.39401E-7 L 0.10071 0.072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6" y="3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Touch/Swipe API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773995" y="2841507"/>
            <a:ext cx="8343082" cy="3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fling.getStartX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    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fling.getEndX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744961" y="3685565"/>
            <a:ext cx="8343082" cy="3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fling.getDx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        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fling.getVy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761280" y="4472931"/>
            <a:ext cx="8343082" cy="3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fling.getShape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</a:t>
            </a: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800918" y="782865"/>
            <a:ext cx="8343082" cy="3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touch.getX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        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touch.getTaps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</a:t>
            </a:r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794564" y="1558889"/>
            <a:ext cx="8343082" cy="3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touch.getShape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727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Media API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800918" y="782865"/>
            <a:ext cx="8343082" cy="3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anvas.drawImage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 cx, cy, filename );</a:t>
            </a:r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794564" y="1887720"/>
            <a:ext cx="8343082" cy="3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canvas.playAudio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 filename );</a:t>
            </a:r>
          </a:p>
        </p:txBody>
      </p:sp>
      <p:sp>
        <p:nvSpPr>
          <p:cNvPr id="9" name="Rectangle 14"/>
          <p:cNvSpPr>
            <a:spLocks/>
          </p:cNvSpPr>
          <p:nvPr/>
        </p:nvSpPr>
        <p:spPr bwMode="auto">
          <a:xfrm>
            <a:off x="800918" y="3026579"/>
            <a:ext cx="8343082" cy="3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canvas.setBackgroundMusic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 filename )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;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canvas.stopBackgroundMusic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 )</a:t>
            </a:r>
            <a:r>
              <a:rPr lang="en-US" sz="20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;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758157" y="73481"/>
            <a:ext cx="7728335" cy="3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Parametric Search                                    </a:t>
            </a:r>
            <a:r>
              <a:rPr lang="en-US" sz="22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                      </a:t>
            </a:r>
            <a:r>
              <a:rPr lang="en-US" sz="900" dirty="0" smtClean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(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Megiddo </a:t>
            </a:r>
            <a:r>
              <a:rPr lang="fr-FR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’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83)</a:t>
            </a:r>
            <a:endParaRPr lang="en-US" sz="9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" y="0"/>
            <a:ext cx="9143999" cy="2817063"/>
            <a:chOff x="2" y="0"/>
            <a:chExt cx="9143999" cy="2817063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2" y="2355398"/>
              <a:ext cx="9143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Software Setup</a:t>
              </a:r>
              <a:endParaRPr lang="en-US" sz="20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4626" y="0"/>
              <a:ext cx="8230631" cy="68442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0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Student Setup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9" name="Rectangle 14"/>
          <p:cNvSpPr>
            <a:spLocks/>
          </p:cNvSpPr>
          <p:nvPr/>
        </p:nvSpPr>
        <p:spPr bwMode="auto">
          <a:xfrm>
            <a:off x="731520" y="905256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Fits on a USB (~4GB) for Mac, Windows, Linux</a:t>
            </a:r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>
            <a:off x="731520" y="2053165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Includes Android SDK, Java JDK, </a:t>
            </a:r>
            <a:r>
              <a:rPr lang="en-US" sz="2400" dirty="0" err="1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DrJava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IDE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66" t="8953" r="10074" b="7118"/>
          <a:stretch/>
        </p:blipFill>
        <p:spPr>
          <a:xfrm>
            <a:off x="215453" y="2823327"/>
            <a:ext cx="1950418" cy="1440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1932" y="2641897"/>
            <a:ext cx="381310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/>
              <a:t>d</a:t>
            </a:r>
            <a:r>
              <a:rPr lang="en-US" dirty="0" err="1" smtClean="0"/>
              <a:t>rjava</a:t>
            </a:r>
            <a:endParaRPr lang="en-US" dirty="0" smtClean="0"/>
          </a:p>
          <a:p>
            <a:pPr algn="l"/>
            <a:r>
              <a:rPr lang="en-US" dirty="0" err="1" smtClean="0"/>
              <a:t>hw</a:t>
            </a:r>
            <a:r>
              <a:rPr lang="en-US" dirty="0" smtClean="0"/>
              <a:t>/</a:t>
            </a:r>
          </a:p>
          <a:p>
            <a:pPr algn="l"/>
            <a:r>
              <a:rPr lang="en-US" dirty="0"/>
              <a:t>c</a:t>
            </a:r>
            <a:r>
              <a:rPr lang="en-US" dirty="0" smtClean="0"/>
              <a:t>lass/</a:t>
            </a:r>
          </a:p>
          <a:p>
            <a:pPr algn="l"/>
            <a:r>
              <a:rPr lang="en-US" dirty="0"/>
              <a:t>s</a:t>
            </a:r>
            <a:r>
              <a:rPr lang="en-US" dirty="0" smtClean="0"/>
              <a:t>oftware/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haxm</a:t>
            </a:r>
            <a:r>
              <a:rPr lang="en-US" dirty="0" smtClean="0"/>
              <a:t>/</a:t>
            </a:r>
            <a:r>
              <a:rPr lang="en-US" dirty="0" err="1" smtClean="0"/>
              <a:t>haxm</a:t>
            </a:r>
            <a:r>
              <a:rPr lang="en-US" dirty="0" smtClean="0"/>
              <a:t>.(</a:t>
            </a:r>
            <a:r>
              <a:rPr lang="en-US" dirty="0" err="1" smtClean="0"/>
              <a:t>exe|dmg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4044" y="2635556"/>
            <a:ext cx="3403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starts </a:t>
            </a:r>
            <a:r>
              <a:rPr lang="en-US" dirty="0" err="1" smtClean="0"/>
              <a:t>DrJava</a:t>
            </a:r>
            <a:endParaRPr lang="en-US" dirty="0" smtClean="0"/>
          </a:p>
          <a:p>
            <a:pPr algn="l"/>
            <a:r>
              <a:rPr lang="en-US" dirty="0" smtClean="0"/>
              <a:t>and emulator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978061" y="2925363"/>
            <a:ext cx="86181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429" t="3370" r="10706" b="8422"/>
          <a:stretch/>
        </p:blipFill>
        <p:spPr>
          <a:xfrm>
            <a:off x="2154528" y="2811988"/>
            <a:ext cx="1576209" cy="13039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067" y="4250948"/>
            <a:ext cx="3367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ardware </a:t>
            </a:r>
            <a:r>
              <a:rPr lang="en-US" dirty="0" err="1" smtClean="0"/>
              <a:t>acclelerator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one-time install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025572" y="4569480"/>
            <a:ext cx="430905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85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Today’s Setup (Mac Users)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05" t="7991" r="1845" b="7591"/>
          <a:stretch/>
        </p:blipFill>
        <p:spPr>
          <a:xfrm>
            <a:off x="1757644" y="2528521"/>
            <a:ext cx="5329629" cy="2614980"/>
          </a:xfrm>
          <a:prstGeom prst="rect">
            <a:avLst/>
          </a:prstGeom>
        </p:spPr>
      </p:pic>
      <p:sp>
        <p:nvSpPr>
          <p:cNvPr id="14" name="Rectangle 14"/>
          <p:cNvSpPr>
            <a:spLocks/>
          </p:cNvSpPr>
          <p:nvPr/>
        </p:nvSpPr>
        <p:spPr bwMode="auto">
          <a:xfrm>
            <a:off x="731520" y="905256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Shutdown, Insert USB</a:t>
            </a:r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31520" y="1690317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Hold </a:t>
            </a:r>
            <a:r>
              <a:rPr lang="en-US" sz="2400" i="1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Right Option Key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, Restart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7044" y="4512786"/>
            <a:ext cx="442246" cy="4989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Today’s Setup (Mac Users – Alternate)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4" name="Rectangle 14"/>
          <p:cNvSpPr>
            <a:spLocks/>
          </p:cNvSpPr>
          <p:nvPr/>
        </p:nvSpPr>
        <p:spPr bwMode="auto">
          <a:xfrm>
            <a:off x="731520" y="905256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Boot Normally, </a:t>
            </a:r>
            <a:r>
              <a:rPr lang="en-US" sz="24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Insert 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USB, Open Terminal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188" y="1921228"/>
            <a:ext cx="60906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>
                <a:latin typeface="Courier New"/>
                <a:cs typeface="Courier New"/>
              </a:rPr>
              <a:t>d</a:t>
            </a:r>
            <a:r>
              <a:rPr lang="en-US" b="1" dirty="0" err="1" smtClean="0">
                <a:latin typeface="Courier New"/>
                <a:cs typeface="Courier New"/>
              </a:rPr>
              <a:t>iskutil</a:t>
            </a:r>
            <a:r>
              <a:rPr lang="en-US" b="1" dirty="0" smtClean="0">
                <a:latin typeface="Courier New"/>
                <a:cs typeface="Courier New"/>
              </a:rPr>
              <a:t>   list</a:t>
            </a:r>
          </a:p>
          <a:p>
            <a:pPr algn="l"/>
            <a:endParaRPr lang="en-US" b="1" dirty="0">
              <a:latin typeface="Courier New"/>
              <a:cs typeface="Courier New"/>
            </a:endParaRPr>
          </a:p>
          <a:p>
            <a:pPr algn="l"/>
            <a:r>
              <a:rPr lang="en-US" b="1" dirty="0" err="1" smtClean="0">
                <a:latin typeface="Courier New"/>
                <a:cs typeface="Courier New"/>
              </a:rPr>
              <a:t>diskutil</a:t>
            </a:r>
            <a:r>
              <a:rPr lang="en-US" b="1" dirty="0" smtClean="0">
                <a:latin typeface="Courier New"/>
                <a:cs typeface="Courier New"/>
              </a:rPr>
              <a:t>   mount   disk2s1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7275" y="1438667"/>
            <a:ext cx="806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/</a:t>
            </a:r>
            <a:r>
              <a:rPr lang="en-US" sz="1800" dirty="0" err="1"/>
              <a:t>dev</a:t>
            </a:r>
            <a:r>
              <a:rPr lang="en-US" sz="1800" dirty="0"/>
              <a:t>/disk2</a:t>
            </a:r>
          </a:p>
          <a:p>
            <a:pPr algn="l"/>
            <a:r>
              <a:rPr lang="de-DE" sz="1800" dirty="0" smtClean="0"/>
              <a:t>   . . .</a:t>
            </a:r>
            <a:endParaRPr lang="de-DE" sz="1800" dirty="0"/>
          </a:p>
          <a:p>
            <a:pPr algn="l"/>
            <a:r>
              <a:rPr lang="de-DE" sz="1800" dirty="0"/>
              <a:t>   </a:t>
            </a:r>
            <a:r>
              <a:rPr lang="de-DE" sz="1800" dirty="0">
                <a:latin typeface="Courier New"/>
                <a:cs typeface="Courier New"/>
              </a:rPr>
              <a:t>1</a:t>
            </a:r>
            <a:r>
              <a:rPr lang="de-DE" sz="1800" dirty="0" smtClean="0">
                <a:latin typeface="Courier New"/>
                <a:cs typeface="Courier New"/>
              </a:rPr>
              <a:t>: </a:t>
            </a:r>
            <a:r>
              <a:rPr lang="de-DE" sz="1800" b="1" dirty="0" smtClean="0">
                <a:latin typeface="Courier New"/>
                <a:cs typeface="Courier New"/>
              </a:rPr>
              <a:t>EFI </a:t>
            </a:r>
            <a:r>
              <a:rPr lang="de-DE" sz="1800" b="1" dirty="0">
                <a:latin typeface="Courier New"/>
                <a:cs typeface="Courier New"/>
              </a:rPr>
              <a:t>CCSC</a:t>
            </a:r>
            <a:r>
              <a:rPr lang="de-DE" sz="1800" dirty="0">
                <a:latin typeface="Courier New"/>
                <a:cs typeface="Courier New"/>
              </a:rPr>
              <a:t> </a:t>
            </a:r>
            <a:r>
              <a:rPr lang="de-DE" sz="1800" dirty="0" smtClean="0">
                <a:latin typeface="Courier New"/>
                <a:cs typeface="Courier New"/>
              </a:rPr>
              <a:t> 7.9 </a:t>
            </a:r>
            <a:r>
              <a:rPr lang="de-DE" sz="1800" dirty="0">
                <a:latin typeface="Courier New"/>
                <a:cs typeface="Courier New"/>
              </a:rPr>
              <a:t>GB </a:t>
            </a:r>
            <a:r>
              <a:rPr lang="de-DE" sz="1800" dirty="0" smtClean="0">
                <a:latin typeface="Courier New"/>
                <a:cs typeface="Courier New"/>
              </a:rPr>
              <a:t> </a:t>
            </a:r>
            <a:r>
              <a:rPr lang="de-DE" sz="1800" b="1" dirty="0" smtClean="0">
                <a:latin typeface="Courier New"/>
                <a:cs typeface="Courier New"/>
              </a:rPr>
              <a:t>disk2s1</a:t>
            </a:r>
            <a:endParaRPr lang="de-DE" sz="1800" b="1" dirty="0">
              <a:latin typeface="Courier New"/>
              <a:cs typeface="Courier New"/>
            </a:endParaRPr>
          </a:p>
          <a:p>
            <a:pPr algn="l"/>
            <a:r>
              <a:rPr lang="de-DE" sz="1800" dirty="0"/>
              <a:t>   </a:t>
            </a:r>
            <a:r>
              <a:rPr lang="de-DE" sz="1800" dirty="0" smtClean="0"/>
              <a:t>....</a:t>
            </a:r>
            <a:endParaRPr lang="en-US" sz="1800" dirty="0" smtClean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014229" y="2188365"/>
            <a:ext cx="759758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021347" y="2483171"/>
            <a:ext cx="2426684" cy="4762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701832" y="3344915"/>
            <a:ext cx="365371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/>
              <a:t>d</a:t>
            </a:r>
            <a:r>
              <a:rPr lang="en-US" dirty="0" err="1" smtClean="0"/>
              <a:t>rjava</a:t>
            </a:r>
            <a:endParaRPr lang="en-US" dirty="0" smtClean="0"/>
          </a:p>
          <a:p>
            <a:pPr algn="l"/>
            <a:r>
              <a:rPr lang="en-US" dirty="0" err="1" smtClean="0"/>
              <a:t>hw</a:t>
            </a:r>
            <a:r>
              <a:rPr lang="en-US" dirty="0" smtClean="0"/>
              <a:t>/</a:t>
            </a:r>
          </a:p>
          <a:p>
            <a:pPr algn="l"/>
            <a:r>
              <a:rPr lang="en-US" dirty="0"/>
              <a:t>c</a:t>
            </a:r>
            <a:r>
              <a:rPr lang="en-US" dirty="0" smtClean="0"/>
              <a:t>lass/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software/</a:t>
            </a:r>
            <a:r>
              <a:rPr lang="en-US" dirty="0" err="1" smtClean="0">
                <a:solidFill>
                  <a:srgbClr val="FF0000"/>
                </a:solidFill>
              </a:rPr>
              <a:t>haxm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haxm.dmg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9429" t="3370" r="10706" b="8422"/>
          <a:stretch/>
        </p:blipFill>
        <p:spPr>
          <a:xfrm>
            <a:off x="1984428" y="3515006"/>
            <a:ext cx="1576209" cy="1303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71840" y="4059239"/>
            <a:ext cx="1415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/>
                <a:cs typeface="Courier New"/>
              </a:rPr>
              <a:t>cs1android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1296" y="4517773"/>
            <a:ext cx="10742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install</a:t>
            </a:r>
          </a:p>
        </p:txBody>
      </p:sp>
    </p:spTree>
    <p:extLst>
      <p:ext uri="{BB962C8B-B14F-4D97-AF65-F5344CB8AC3E}">
        <p14:creationId xmlns:p14="http://schemas.microsoft.com/office/powerpoint/2010/main" val="37057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Today’s Setup (Windows Users)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4" name="Rectangle 14"/>
          <p:cNvSpPr>
            <a:spLocks/>
          </p:cNvSpPr>
          <p:nvPr/>
        </p:nvSpPr>
        <p:spPr bwMode="auto">
          <a:xfrm>
            <a:off x="731520" y="905256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Shutdown, Insert USB</a:t>
            </a:r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31520" y="1690317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Restart, Quickly hit F12 or </a:t>
            </a:r>
            <a:r>
              <a:rPr lang="en-US" sz="2400" b="1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F2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or </a:t>
            </a:r>
            <a:r>
              <a:rPr lang="en-US" sz="2400" b="1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Del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or </a:t>
            </a:r>
            <a:r>
              <a:rPr lang="en-US" sz="2400" b="1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Esc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  (boot sequence)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736500" y="2489040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Look for USB UEFI</a:t>
            </a:r>
            <a:r>
              <a:rPr lang="en-US" sz="24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and select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41480" y="3242407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Surface Users – see handout</a:t>
            </a:r>
          </a:p>
        </p:txBody>
      </p:sp>
    </p:spTree>
    <p:extLst>
      <p:ext uri="{BB962C8B-B14F-4D97-AF65-F5344CB8AC3E}">
        <p14:creationId xmlns:p14="http://schemas.microsoft.com/office/powerpoint/2010/main" val="39844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Today’s Setup (Mac Users – Alternate)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4" name="Rectangle 14"/>
          <p:cNvSpPr>
            <a:spLocks/>
          </p:cNvSpPr>
          <p:nvPr/>
        </p:nvSpPr>
        <p:spPr bwMode="auto">
          <a:xfrm>
            <a:off x="731520" y="905256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Boot Normally, </a:t>
            </a:r>
            <a:r>
              <a:rPr lang="en-US" sz="24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Insert 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USB, Go to D:\cs1android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1453" y="1984275"/>
            <a:ext cx="356059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/>
              <a:t>d</a:t>
            </a:r>
            <a:r>
              <a:rPr lang="en-US" dirty="0" err="1" smtClean="0"/>
              <a:t>rjava</a:t>
            </a:r>
            <a:endParaRPr lang="en-US" dirty="0" smtClean="0"/>
          </a:p>
          <a:p>
            <a:pPr algn="l"/>
            <a:r>
              <a:rPr lang="en-US" dirty="0" err="1" smtClean="0"/>
              <a:t>hw</a:t>
            </a:r>
            <a:r>
              <a:rPr lang="en-US" dirty="0" smtClean="0"/>
              <a:t>/</a:t>
            </a:r>
          </a:p>
          <a:p>
            <a:pPr algn="l"/>
            <a:r>
              <a:rPr lang="en-US" dirty="0"/>
              <a:t>c</a:t>
            </a:r>
            <a:r>
              <a:rPr lang="en-US" dirty="0" smtClean="0"/>
              <a:t>lass/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software/</a:t>
            </a:r>
            <a:r>
              <a:rPr lang="en-US" dirty="0" err="1" smtClean="0">
                <a:solidFill>
                  <a:srgbClr val="FF0000"/>
                </a:solidFill>
              </a:rPr>
              <a:t>haxm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haxm.exe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9429" t="3370" r="10706" b="8422"/>
          <a:stretch/>
        </p:blipFill>
        <p:spPr>
          <a:xfrm>
            <a:off x="1304049" y="2154366"/>
            <a:ext cx="1576209" cy="1303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91461" y="2698599"/>
            <a:ext cx="1415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/>
                <a:cs typeface="Courier New"/>
              </a:rPr>
              <a:t>cs1android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917" y="3157133"/>
            <a:ext cx="10742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install</a:t>
            </a:r>
          </a:p>
        </p:txBody>
      </p:sp>
    </p:spTree>
    <p:extLst>
      <p:ext uri="{BB962C8B-B14F-4D97-AF65-F5344CB8AC3E}">
        <p14:creationId xmlns:p14="http://schemas.microsoft.com/office/powerpoint/2010/main" val="11566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758157" y="73481"/>
            <a:ext cx="7728335" cy="3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Parametric Search                                    </a:t>
            </a:r>
            <a:r>
              <a:rPr lang="en-US" sz="22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                      </a:t>
            </a:r>
            <a:r>
              <a:rPr lang="en-US" sz="900" dirty="0" smtClean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(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Megiddo </a:t>
            </a:r>
            <a:r>
              <a:rPr lang="fr-FR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’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83)</a:t>
            </a:r>
            <a:endParaRPr lang="en-US" sz="9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" y="0"/>
            <a:ext cx="9143999" cy="2817063"/>
            <a:chOff x="2" y="0"/>
            <a:chExt cx="9143999" cy="2817063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2" y="2355398"/>
              <a:ext cx="9143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Workshop Examples</a:t>
              </a:r>
              <a:endParaRPr lang="en-US" sz="20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4626" y="0"/>
              <a:ext cx="8230631" cy="68442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6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Hangman Evolution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25993" y="618771"/>
            <a:ext cx="6052925" cy="3858511"/>
            <a:chOff x="-125993" y="512925"/>
            <a:chExt cx="6052925" cy="3858511"/>
          </a:xfrm>
        </p:grpSpPr>
        <p:pic>
          <p:nvPicPr>
            <p:cNvPr id="10" name="Picture 9" descr="hangman-conso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993" y="512925"/>
              <a:ext cx="6052925" cy="3858511"/>
            </a:xfrm>
            <a:prstGeom prst="rect">
              <a:avLst/>
            </a:prstGeom>
          </p:spPr>
        </p:pic>
        <p:sp>
          <p:nvSpPr>
            <p:cNvPr id="11" name="Rectangle 14"/>
            <p:cNvSpPr>
              <a:spLocks/>
            </p:cNvSpPr>
            <p:nvPr/>
          </p:nvSpPr>
          <p:spPr bwMode="auto">
            <a:xfrm>
              <a:off x="3397181" y="2390040"/>
              <a:ext cx="1088325" cy="26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23166" tIns="23166" rIns="23166" bIns="23166"/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Helvetica Neue Light" charset="0"/>
                  <a:sym typeface="Helvetica Neue Light" charset="0"/>
                </a:rPr>
                <a:t>C++ Days</a:t>
              </a:r>
              <a:endParaRPr lang="en-US" sz="17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  <a:sym typeface="Helvetica Neue Light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18643" y="602484"/>
            <a:ext cx="3987800" cy="4000500"/>
            <a:chOff x="4823265" y="911867"/>
            <a:chExt cx="3987800" cy="4000500"/>
          </a:xfrm>
        </p:grpSpPr>
        <p:pic>
          <p:nvPicPr>
            <p:cNvPr id="13" name="Picture 12" descr="hangman-deskto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65" y="911867"/>
              <a:ext cx="3987800" cy="4000500"/>
            </a:xfrm>
            <a:prstGeom prst="rect">
              <a:avLst/>
            </a:prstGeom>
          </p:spPr>
        </p:pic>
        <p:sp>
          <p:nvSpPr>
            <p:cNvPr id="14" name="Rectangle 14"/>
            <p:cNvSpPr>
              <a:spLocks/>
            </p:cNvSpPr>
            <p:nvPr/>
          </p:nvSpPr>
          <p:spPr bwMode="auto">
            <a:xfrm>
              <a:off x="7579209" y="4349891"/>
              <a:ext cx="1088325" cy="26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23166" tIns="23166" rIns="23166" bIns="23166"/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Helvetica Neue Light" charset="0"/>
                  <a:sym typeface="Helvetica Neue Light" charset="0"/>
                </a:rPr>
                <a:t>Java Days</a:t>
              </a:r>
              <a:endParaRPr lang="en-US" sz="17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  <a:sym typeface="Helvetica Neue Light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663" y="1075008"/>
            <a:ext cx="2971800" cy="3939139"/>
            <a:chOff x="5895910" y="643509"/>
            <a:chExt cx="2971800" cy="3939139"/>
          </a:xfrm>
        </p:grpSpPr>
        <p:pic>
          <p:nvPicPr>
            <p:cNvPr id="16" name="Picture 15" descr="hangman-j2m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10" y="643509"/>
              <a:ext cx="2971800" cy="3676650"/>
            </a:xfrm>
            <a:prstGeom prst="rect">
              <a:avLst/>
            </a:prstGeom>
          </p:spPr>
        </p:pic>
        <p:sp>
          <p:nvSpPr>
            <p:cNvPr id="17" name="Rectangle 14"/>
            <p:cNvSpPr>
              <a:spLocks/>
            </p:cNvSpPr>
            <p:nvPr/>
          </p:nvSpPr>
          <p:spPr bwMode="auto">
            <a:xfrm>
              <a:off x="6917544" y="4315030"/>
              <a:ext cx="1426636" cy="26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23166" tIns="23166" rIns="23166" bIns="23166"/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Helvetica Neue Light" charset="0"/>
                  <a:sym typeface="Helvetica Neue Light" charset="0"/>
                </a:rPr>
                <a:t>J2ME Days</a:t>
              </a:r>
              <a:endParaRPr lang="en-US" sz="17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  <a:sym typeface="Helvetica Neue Light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74081" y="2158131"/>
            <a:ext cx="3544038" cy="2839749"/>
            <a:chOff x="5355677" y="2076710"/>
            <a:chExt cx="3544038" cy="2839749"/>
          </a:xfrm>
        </p:grpSpPr>
        <p:pic>
          <p:nvPicPr>
            <p:cNvPr id="19" name="Picture 18" descr="hangman-androi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677" y="2076710"/>
              <a:ext cx="3544038" cy="2557995"/>
            </a:xfrm>
            <a:prstGeom prst="rect">
              <a:avLst/>
            </a:prstGeom>
          </p:spPr>
        </p:pic>
        <p:sp>
          <p:nvSpPr>
            <p:cNvPr id="20" name="Rectangle 14"/>
            <p:cNvSpPr>
              <a:spLocks/>
            </p:cNvSpPr>
            <p:nvPr/>
          </p:nvSpPr>
          <p:spPr bwMode="auto">
            <a:xfrm>
              <a:off x="6583777" y="4648841"/>
              <a:ext cx="1345229" cy="26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23166" tIns="23166" rIns="23166" bIns="23166"/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Helvetica Neue Light" charset="0"/>
                  <a:sym typeface="Helvetica Neue Light" charset="0"/>
                </a:rPr>
                <a:t>Android Days</a:t>
              </a:r>
              <a:endParaRPr lang="en-US" sz="1700" dirty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  <a:sym typeface="Helvetica Neue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0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Workshop Examples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0" y="1097145"/>
            <a:ext cx="2787132" cy="201168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62626" y="1086989"/>
            <a:ext cx="1709928" cy="2633472"/>
            <a:chOff x="457457" y="1064311"/>
            <a:chExt cx="2244547" cy="3456432"/>
          </a:xfrm>
        </p:grpSpPr>
        <p:grpSp>
          <p:nvGrpSpPr>
            <p:cNvPr id="7" name="Group 6"/>
            <p:cNvGrpSpPr/>
            <p:nvPr/>
          </p:nvGrpSpPr>
          <p:grpSpPr>
            <a:xfrm>
              <a:off x="457457" y="1064311"/>
              <a:ext cx="2244547" cy="3456432"/>
              <a:chOff x="457457" y="1064311"/>
              <a:chExt cx="2244547" cy="3456432"/>
            </a:xfrm>
          </p:grpSpPr>
          <p:pic>
            <p:nvPicPr>
              <p:cNvPr id="9" name="Picture 8" descr="mine_sweep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457" y="1064311"/>
                <a:ext cx="2244547" cy="3456432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532963" y="1281269"/>
                <a:ext cx="2097833" cy="3163486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  <p:sp>
          <p:nvSpPr>
            <p:cNvPr id="8" name="Smiley Face 7"/>
            <p:cNvSpPr>
              <a:spLocks noChangeAspect="1"/>
            </p:cNvSpPr>
            <p:nvPr/>
          </p:nvSpPr>
          <p:spPr bwMode="auto">
            <a:xfrm>
              <a:off x="839133" y="2074974"/>
              <a:ext cx="1371600" cy="1371600"/>
            </a:xfrm>
            <a:prstGeom prst="smileyFace">
              <a:avLst/>
            </a:prstGeom>
            <a:solidFill>
              <a:srgbClr val="FFFF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29368" y="1069304"/>
            <a:ext cx="1709928" cy="2633472"/>
            <a:chOff x="2945823" y="1080643"/>
            <a:chExt cx="2244547" cy="3456432"/>
          </a:xfrm>
        </p:grpSpPr>
        <p:grpSp>
          <p:nvGrpSpPr>
            <p:cNvPr id="15" name="Group 14"/>
            <p:cNvGrpSpPr/>
            <p:nvPr/>
          </p:nvGrpSpPr>
          <p:grpSpPr>
            <a:xfrm>
              <a:off x="2945823" y="1080643"/>
              <a:ext cx="2244547" cy="3456432"/>
              <a:chOff x="457457" y="1064311"/>
              <a:chExt cx="2244547" cy="3456432"/>
            </a:xfrm>
          </p:grpSpPr>
          <p:pic>
            <p:nvPicPr>
              <p:cNvPr id="16" name="Picture 15" descr="mine_sweep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457" y="1064311"/>
                <a:ext cx="2244547" cy="3456432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 bwMode="auto">
              <a:xfrm>
                <a:off x="532964" y="1281269"/>
                <a:ext cx="2097831" cy="3163486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3424570" y="1678121"/>
              <a:ext cx="731520" cy="73152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4450122" y="2522179"/>
              <a:ext cx="731520" cy="73152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899465" y="3729075"/>
              <a:ext cx="731520" cy="73152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4433800" y="2301749"/>
              <a:ext cx="192774" cy="1927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336720" y="2374776"/>
              <a:ext cx="192774" cy="1927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273660" y="2470481"/>
              <a:ext cx="192774" cy="1927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404765" y="3508644"/>
              <a:ext cx="192774" cy="1927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500455" y="3558996"/>
              <a:ext cx="192774" cy="1927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584811" y="3632025"/>
              <a:ext cx="192774" cy="1927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674" y="1085941"/>
            <a:ext cx="1706880" cy="26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758157" y="73481"/>
            <a:ext cx="7728335" cy="3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Parametric Search                                    </a:t>
            </a:r>
            <a:r>
              <a:rPr lang="en-US" sz="22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                      </a:t>
            </a:r>
            <a:r>
              <a:rPr lang="en-US" sz="900" dirty="0" smtClean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(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Megiddo </a:t>
            </a:r>
            <a:r>
              <a:rPr lang="fr-FR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’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83)</a:t>
            </a:r>
            <a:endParaRPr lang="en-US" sz="9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" y="0"/>
            <a:ext cx="9143999" cy="2817063"/>
            <a:chOff x="2" y="0"/>
            <a:chExt cx="9143999" cy="2817063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2" y="2355398"/>
              <a:ext cx="9143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Landscape </a:t>
              </a:r>
              <a:r>
                <a:rPr lang="en-US" sz="3000" dirty="0" err="1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vs</a:t>
              </a:r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 Portrait</a:t>
              </a:r>
              <a:endParaRPr lang="en-US" sz="20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4626" y="0"/>
              <a:ext cx="8230631" cy="68442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2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Portrait </a:t>
            </a:r>
            <a:r>
              <a:rPr lang="en-US" sz="2800" dirty="0" err="1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vs</a:t>
            </a:r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Landscape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4" name="Rectangle 14"/>
          <p:cNvSpPr>
            <a:spLocks/>
          </p:cNvSpPr>
          <p:nvPr/>
        </p:nvSpPr>
        <p:spPr bwMode="auto">
          <a:xfrm>
            <a:off x="731520" y="905256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Edit     </a:t>
            </a:r>
            <a:r>
              <a:rPr lang="en-US" sz="2400" dirty="0" err="1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AndroidManifest.xml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1062" y="1553398"/>
            <a:ext cx="298605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/>
              <a:t>AndroidManifest.xml</a:t>
            </a:r>
            <a:endParaRPr lang="en-US" dirty="0" smtClean="0"/>
          </a:p>
          <a:p>
            <a:pPr algn="l"/>
            <a:r>
              <a:rPr lang="en-US" dirty="0" smtClean="0"/>
              <a:t>bin/</a:t>
            </a:r>
          </a:p>
          <a:p>
            <a:pPr algn="l"/>
            <a:r>
              <a:rPr lang="en-US" dirty="0" smtClean="0"/>
              <a:t>lib/</a:t>
            </a:r>
          </a:p>
          <a:p>
            <a:pPr algn="l"/>
            <a:r>
              <a:rPr lang="en-US" dirty="0" smtClean="0"/>
              <a:t>Res/</a:t>
            </a:r>
          </a:p>
          <a:p>
            <a:pPr algn="l"/>
            <a:r>
              <a:rPr lang="en-US" dirty="0" err="1"/>
              <a:t>s</a:t>
            </a:r>
            <a:r>
              <a:rPr lang="en-US" dirty="0" err="1" smtClean="0"/>
              <a:t>rc</a:t>
            </a:r>
            <a:r>
              <a:rPr lang="en-US" dirty="0" smtClean="0"/>
              <a:t>/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9429" t="3370" r="10706" b="8422"/>
          <a:stretch/>
        </p:blipFill>
        <p:spPr>
          <a:xfrm>
            <a:off x="623658" y="1723489"/>
            <a:ext cx="1576209" cy="1303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2485" y="2267722"/>
            <a:ext cx="813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ourier New"/>
                <a:cs typeface="Courier New"/>
              </a:rPr>
              <a:t>MyApp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4150" y="2539850"/>
            <a:ext cx="53720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&lt;!-- change "portrait" to "</a:t>
            </a:r>
            <a:r>
              <a:rPr lang="en-US" sz="2000" dirty="0">
                <a:solidFill>
                  <a:srgbClr val="FF0000"/>
                </a:solidFill>
              </a:rPr>
              <a:t>landscape</a:t>
            </a:r>
            <a:r>
              <a:rPr lang="en-US" sz="2000" dirty="0"/>
              <a:t>" if desired --&gt;        </a:t>
            </a:r>
            <a:endParaRPr lang="en-US" sz="2000" dirty="0" smtClean="0"/>
          </a:p>
          <a:p>
            <a:pPr algn="l"/>
            <a:r>
              <a:rPr lang="en-US" sz="2000" dirty="0" smtClean="0"/>
              <a:t>&lt;activity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</a:t>
            </a:r>
            <a:r>
              <a:rPr lang="en-US" sz="2000" dirty="0" err="1" smtClean="0"/>
              <a:t>android:screenOrientation</a:t>
            </a:r>
            <a:r>
              <a:rPr lang="en-US" sz="2000" dirty="0"/>
              <a:t>="</a:t>
            </a:r>
            <a:r>
              <a:rPr lang="en-US" sz="2000" dirty="0">
                <a:solidFill>
                  <a:srgbClr val="FF0000"/>
                </a:solidFill>
              </a:rPr>
              <a:t>portrait</a:t>
            </a:r>
            <a:r>
              <a:rPr lang="en-US" sz="2000" dirty="0"/>
              <a:t>"</a:t>
            </a:r>
          </a:p>
          <a:p>
            <a:pPr algn="l"/>
            <a:r>
              <a:rPr lang="fr-FR" sz="2000" dirty="0"/>
              <a:t>            </a:t>
            </a:r>
            <a:r>
              <a:rPr lang="fr-FR" sz="2000" dirty="0" err="1"/>
              <a:t>android:name</a:t>
            </a:r>
            <a:r>
              <a:rPr lang="fr-FR" sz="2000" dirty="0" smtClean="0"/>
              <a:t>=".</a:t>
            </a:r>
            <a:r>
              <a:rPr lang="fr-FR" sz="2000" dirty="0" err="1" smtClean="0"/>
              <a:t>MyApp</a:t>
            </a:r>
            <a:r>
              <a:rPr lang="fr-FR" sz="2000" dirty="0"/>
              <a:t>" </a:t>
            </a:r>
            <a:r>
              <a:rPr lang="fr-FR" sz="2000" dirty="0" smtClean="0"/>
              <a:t>&gt;</a:t>
            </a:r>
          </a:p>
          <a:p>
            <a:pPr algn="l"/>
            <a:r>
              <a:rPr lang="fr-FR" sz="2000" dirty="0"/>
              <a:t> </a:t>
            </a:r>
            <a:r>
              <a:rPr lang="fr-FR" sz="2000" dirty="0" smtClean="0"/>
              <a:t>           . . .</a:t>
            </a:r>
            <a:endParaRPr lang="fr-FR" sz="2000" dirty="0"/>
          </a:p>
          <a:p>
            <a:pPr algn="l"/>
            <a:r>
              <a:rPr lang="fr-FR" sz="2000" dirty="0" smtClean="0"/>
              <a:t>&lt;</a:t>
            </a:r>
            <a:r>
              <a:rPr lang="fr-FR" sz="2000" dirty="0"/>
              <a:t>/</a:t>
            </a:r>
            <a:r>
              <a:rPr lang="fr-FR" sz="2000" dirty="0" err="1"/>
              <a:t>activity</a:t>
            </a:r>
            <a:r>
              <a:rPr lang="fr-FR" sz="2000" dirty="0"/>
              <a:t>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03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Portrait </a:t>
            </a:r>
            <a:r>
              <a:rPr lang="en-US" sz="2800" dirty="0" err="1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vs</a:t>
            </a:r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Landscape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731" y="430869"/>
            <a:ext cx="3302596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161" y="646304"/>
            <a:ext cx="598081" cy="43880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182214" y="1972927"/>
            <a:ext cx="975209" cy="7823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758157" y="73481"/>
            <a:ext cx="7728335" cy="3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Parametric Search                                    </a:t>
            </a:r>
            <a:r>
              <a:rPr lang="en-US" sz="22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                      </a:t>
            </a:r>
            <a:r>
              <a:rPr lang="en-US" sz="900" dirty="0" smtClean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(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Megiddo </a:t>
            </a:r>
            <a:r>
              <a:rPr lang="fr-FR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’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83)</a:t>
            </a:r>
            <a:endParaRPr lang="en-US" sz="9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" y="0"/>
            <a:ext cx="9143999" cy="2817063"/>
            <a:chOff x="2" y="0"/>
            <a:chExt cx="9143999" cy="2817063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2" y="2355398"/>
              <a:ext cx="9143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Android or Java Mode</a:t>
              </a:r>
              <a:endParaRPr lang="en-US" sz="20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4626" y="0"/>
              <a:ext cx="8230631" cy="68442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3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Android or Java Mode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4" y="578272"/>
            <a:ext cx="7720004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241024" y="941109"/>
            <a:ext cx="1961758" cy="7823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758157" y="73481"/>
            <a:ext cx="7728335" cy="3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Parametric Search                                    </a:t>
            </a:r>
            <a:r>
              <a:rPr lang="en-US" sz="22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                      </a:t>
            </a:r>
            <a:r>
              <a:rPr lang="en-US" sz="900" dirty="0" smtClean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(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Megiddo </a:t>
            </a:r>
            <a:r>
              <a:rPr lang="fr-FR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’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83)</a:t>
            </a:r>
            <a:endParaRPr lang="en-US" sz="9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" y="0"/>
            <a:ext cx="9143999" cy="2817063"/>
            <a:chOff x="2" y="0"/>
            <a:chExt cx="9143999" cy="2817063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2" y="2355398"/>
              <a:ext cx="9143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Touch Input Details</a:t>
              </a:r>
              <a:endParaRPr lang="en-US" sz="20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4626" y="0"/>
              <a:ext cx="8230631" cy="68442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3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Selecting Shapes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2188036" y="1203450"/>
            <a:ext cx="4572000" cy="2190757"/>
            <a:chOff x="461023" y="910350"/>
            <a:chExt cx="3992346" cy="2190757"/>
          </a:xfrm>
        </p:grpSpPr>
        <p:pic>
          <p:nvPicPr>
            <p:cNvPr id="3" name="Picture 2" descr="nim-desk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67" b="21869"/>
            <a:stretch/>
          </p:blipFill>
          <p:spPr>
            <a:xfrm>
              <a:off x="465569" y="1677184"/>
              <a:ext cx="3987800" cy="610625"/>
            </a:xfrm>
            <a:prstGeom prst="rect">
              <a:avLst/>
            </a:prstGeom>
          </p:spPr>
        </p:pic>
        <p:pic>
          <p:nvPicPr>
            <p:cNvPr id="6" name="Picture 5" descr="nim-desk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21"/>
            <a:stretch/>
          </p:blipFill>
          <p:spPr>
            <a:xfrm>
              <a:off x="463296" y="910350"/>
              <a:ext cx="3987800" cy="791259"/>
            </a:xfrm>
            <a:prstGeom prst="rect">
              <a:avLst/>
            </a:prstGeom>
          </p:spPr>
        </p:pic>
        <p:pic>
          <p:nvPicPr>
            <p:cNvPr id="7" name="Picture 6" descr="nim-desk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670"/>
            <a:stretch/>
          </p:blipFill>
          <p:spPr>
            <a:xfrm>
              <a:off x="461023" y="2287809"/>
              <a:ext cx="3987800" cy="813298"/>
            </a:xfrm>
            <a:prstGeom prst="rect">
              <a:avLst/>
            </a:prstGeom>
          </p:spPr>
        </p:pic>
      </p:grp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303795" y="21219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667852" y="21219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034182" y="21219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400512" y="21219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764569" y="21219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4130899" y="21219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491361" y="21219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855418" y="21219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3" name="Picture 32" descr="7332958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1492" r="72447" b="78667"/>
          <a:stretch/>
        </p:blipFill>
        <p:spPr>
          <a:xfrm>
            <a:off x="3704002" y="2198250"/>
            <a:ext cx="293076" cy="683918"/>
          </a:xfrm>
          <a:prstGeom prst="rect">
            <a:avLst/>
          </a:prstGeom>
        </p:spPr>
      </p:pic>
      <p:sp>
        <p:nvSpPr>
          <p:cNvPr id="34" name="Rectangle 14"/>
          <p:cNvSpPr>
            <a:spLocks/>
          </p:cNvSpPr>
          <p:nvPr/>
        </p:nvSpPr>
        <p:spPr bwMode="auto">
          <a:xfrm>
            <a:off x="1028772" y="3668033"/>
            <a:ext cx="8042930" cy="3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 touch = </a:t>
            </a:r>
            <a:r>
              <a:rPr lang="en-US" sz="2000" dirty="0" err="1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canvas.waitForTouch</a:t>
            </a:r>
            <a:r>
              <a:rPr lang="en-US" sz="20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;</a:t>
            </a:r>
            <a:endParaRPr lang="en-US" sz="2000" i="1" dirty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</p:txBody>
      </p:sp>
      <p:sp>
        <p:nvSpPr>
          <p:cNvPr id="35" name="Rectangle 14"/>
          <p:cNvSpPr>
            <a:spLocks/>
          </p:cNvSpPr>
          <p:nvPr/>
        </p:nvSpPr>
        <p:spPr bwMode="auto">
          <a:xfrm>
            <a:off x="1028772" y="4168484"/>
            <a:ext cx="8541874" cy="40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index =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touch.getX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 / diameter; (</a:t>
            </a:r>
            <a:r>
              <a:rPr lang="en-US" sz="2000" i="1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objects-late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)</a:t>
            </a:r>
          </a:p>
        </p:txBody>
      </p:sp>
      <p:sp>
        <p:nvSpPr>
          <p:cNvPr id="36" name="Rectangle 14"/>
          <p:cNvSpPr>
            <a:spLocks/>
          </p:cNvSpPr>
          <p:nvPr/>
        </p:nvSpPr>
        <p:spPr bwMode="auto">
          <a:xfrm>
            <a:off x="1026492" y="4689322"/>
            <a:ext cx="9043097" cy="45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Shape shape =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touch.getShape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();      (</a:t>
            </a:r>
            <a:r>
              <a:rPr lang="en-US" sz="2000" i="1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objects-early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93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Selecting Shapes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2188036" y="1203450"/>
            <a:ext cx="4572000" cy="2190757"/>
            <a:chOff x="461023" y="910350"/>
            <a:chExt cx="3992346" cy="2190757"/>
          </a:xfrm>
        </p:grpSpPr>
        <p:pic>
          <p:nvPicPr>
            <p:cNvPr id="3" name="Picture 2" descr="nim-desk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67" b="21869"/>
            <a:stretch/>
          </p:blipFill>
          <p:spPr>
            <a:xfrm>
              <a:off x="465569" y="1677184"/>
              <a:ext cx="3987800" cy="610625"/>
            </a:xfrm>
            <a:prstGeom prst="rect">
              <a:avLst/>
            </a:prstGeom>
          </p:spPr>
        </p:pic>
        <p:pic>
          <p:nvPicPr>
            <p:cNvPr id="6" name="Picture 5" descr="nim-desk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21"/>
            <a:stretch/>
          </p:blipFill>
          <p:spPr>
            <a:xfrm>
              <a:off x="463296" y="910350"/>
              <a:ext cx="3987800" cy="791259"/>
            </a:xfrm>
            <a:prstGeom prst="rect">
              <a:avLst/>
            </a:prstGeom>
          </p:spPr>
        </p:pic>
        <p:pic>
          <p:nvPicPr>
            <p:cNvPr id="7" name="Picture 6" descr="nim-deskto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670"/>
            <a:stretch/>
          </p:blipFill>
          <p:spPr>
            <a:xfrm>
              <a:off x="461023" y="2287809"/>
              <a:ext cx="3987800" cy="813298"/>
            </a:xfrm>
            <a:prstGeom prst="rect">
              <a:avLst/>
            </a:prstGeom>
          </p:spPr>
        </p:pic>
      </p:grpSp>
      <p:sp>
        <p:nvSpPr>
          <p:cNvPr id="5" name="Oval 4"/>
          <p:cNvSpPr>
            <a:spLocks noChangeAspect="1"/>
          </p:cNvSpPr>
          <p:nvPr/>
        </p:nvSpPr>
        <p:spPr bwMode="auto">
          <a:xfrm>
            <a:off x="3158568" y="1584542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3522625" y="1584542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888955" y="1584542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4255285" y="1584542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619342" y="1584542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" name="Rectangle 14"/>
          <p:cNvSpPr>
            <a:spLocks/>
          </p:cNvSpPr>
          <p:nvPr/>
        </p:nvSpPr>
        <p:spPr bwMode="auto">
          <a:xfrm>
            <a:off x="1901952" y="3668034"/>
            <a:ext cx="740858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 touch = </a:t>
            </a:r>
            <a:r>
              <a:rPr lang="en-US" sz="2000" dirty="0" err="1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canvas.waitForTouch</a:t>
            </a:r>
            <a:r>
              <a:rPr lang="en-US" sz="20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; 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3172577" y="19242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3536634" y="19242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902964" y="19242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269294" y="19242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4633351" y="1924200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3172577" y="2290575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536634" y="2290575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3902964" y="2290575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269294" y="2290575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633351" y="2290575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170304" y="2646516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3534361" y="2646516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3900691" y="2646516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267021" y="2646516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631078" y="2646516"/>
            <a:ext cx="365760" cy="36576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3" name="Picture 32" descr="7332958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1492" r="72447" b="78667"/>
          <a:stretch/>
        </p:blipFill>
        <p:spPr>
          <a:xfrm>
            <a:off x="4363395" y="1921431"/>
            <a:ext cx="293076" cy="683918"/>
          </a:xfrm>
          <a:prstGeom prst="rect">
            <a:avLst/>
          </a:prstGeom>
        </p:spPr>
      </p:pic>
      <p:sp>
        <p:nvSpPr>
          <p:cNvPr id="38" name="Rectangle 14"/>
          <p:cNvSpPr>
            <a:spLocks/>
          </p:cNvSpPr>
          <p:nvPr/>
        </p:nvSpPr>
        <p:spPr bwMode="auto">
          <a:xfrm>
            <a:off x="1901952" y="4065072"/>
            <a:ext cx="740858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row = (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touch.getY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 – ULY) / diameter;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</a:t>
            </a:r>
          </a:p>
        </p:txBody>
      </p:sp>
      <p:sp>
        <p:nvSpPr>
          <p:cNvPr id="39" name="Rectangle 14"/>
          <p:cNvSpPr>
            <a:spLocks/>
          </p:cNvSpPr>
          <p:nvPr/>
        </p:nvSpPr>
        <p:spPr bwMode="auto">
          <a:xfrm>
            <a:off x="1901952" y="4480482"/>
            <a:ext cx="740858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col = </a:t>
            </a:r>
            <a:r>
              <a:rPr lang="en-US" sz="20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touch.getX</a:t>
            </a:r>
            <a:r>
              <a:rPr lang="en-US" sz="20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 – ULX) / diameter;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758157" y="73481"/>
            <a:ext cx="7728335" cy="3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Parametric Search                                    </a:t>
            </a:r>
            <a:r>
              <a:rPr lang="en-US" sz="22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                      </a:t>
            </a:r>
            <a:r>
              <a:rPr lang="en-US" sz="900" dirty="0" smtClean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(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Megiddo </a:t>
            </a:r>
            <a:r>
              <a:rPr lang="fr-FR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’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83)</a:t>
            </a:r>
            <a:endParaRPr lang="en-US" sz="9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" y="0"/>
            <a:ext cx="9143999" cy="2817063"/>
            <a:chOff x="2" y="0"/>
            <a:chExt cx="9143999" cy="2817063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2" y="2355398"/>
              <a:ext cx="9143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Example Apps</a:t>
              </a:r>
              <a:endParaRPr lang="en-US" sz="20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4626" y="0"/>
              <a:ext cx="8230631" cy="68442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3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Library Goals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93" name="Rectangle 14"/>
          <p:cNvSpPr>
            <a:spLocks/>
          </p:cNvSpPr>
          <p:nvPr/>
        </p:nvSpPr>
        <p:spPr bwMode="auto">
          <a:xfrm>
            <a:off x="731520" y="1266504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Require no knowledge of Android</a:t>
            </a:r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94" name="Rectangle 14"/>
          <p:cNvSpPr>
            <a:spLocks/>
          </p:cNvSpPr>
          <p:nvPr/>
        </p:nvSpPr>
        <p:spPr bwMode="auto">
          <a:xfrm>
            <a:off x="731520" y="2435839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Require no knowledge of object-oriented concepts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54" name="Rectangle 14"/>
          <p:cNvSpPr>
            <a:spLocks/>
          </p:cNvSpPr>
          <p:nvPr/>
        </p:nvSpPr>
        <p:spPr bwMode="auto">
          <a:xfrm>
            <a:off x="731520" y="3630415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Have minimal impact on planned course schedule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2669" y="2688136"/>
            <a:ext cx="4487126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 objects-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ate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0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Example Apps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28" name="Picture 27" descr="hangman-andro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7" y="1647210"/>
            <a:ext cx="3544038" cy="2557995"/>
          </a:xfrm>
          <a:prstGeom prst="rect">
            <a:avLst/>
          </a:prstGeom>
        </p:spPr>
      </p:pic>
      <p:pic>
        <p:nvPicPr>
          <p:cNvPr id="7" name="Picture 6" descr="nim_g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58" y="1634951"/>
            <a:ext cx="3544038" cy="25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Example Apps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6" name="Picture 5" descr="mine_swee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07" y="1098335"/>
            <a:ext cx="1710131" cy="2633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37" y="1097280"/>
            <a:ext cx="1706880" cy="2631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186" y="1097280"/>
            <a:ext cx="1706880" cy="2631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973" y="1097280"/>
            <a:ext cx="1706880" cy="26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758157" y="73481"/>
            <a:ext cx="7728335" cy="3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Parametric Search                                    </a:t>
            </a:r>
            <a:r>
              <a:rPr lang="en-US" sz="22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                      </a:t>
            </a:r>
            <a:r>
              <a:rPr lang="en-US" sz="900" dirty="0" smtClean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(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Megiddo </a:t>
            </a:r>
            <a:r>
              <a:rPr lang="fr-FR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’</a:t>
            </a:r>
            <a:r>
              <a:rPr lang="en-US" sz="9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rPr>
              <a:t>83)</a:t>
            </a:r>
            <a:endParaRPr lang="en-US" sz="9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" y="0"/>
            <a:ext cx="9143999" cy="2817063"/>
            <a:chOff x="2" y="0"/>
            <a:chExt cx="9143999" cy="2817063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2" y="2355398"/>
              <a:ext cx="91439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3000" dirty="0" err="1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jGRASP</a:t>
              </a:r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, </a:t>
              </a:r>
              <a:r>
                <a:rPr lang="en-US" sz="3000" dirty="0" err="1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BlueJ</a:t>
              </a:r>
              <a:r>
                <a:rPr lang="en-US" sz="3000" dirty="0" smtClean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  <a:sym typeface="Kedage Normal" charset="0"/>
                </a:rPr>
                <a:t> Integration</a:t>
              </a:r>
              <a:endParaRPr lang="en-US" sz="2000" dirty="0">
                <a:solidFill>
                  <a:schemeClr val="tx1"/>
                </a:solidFill>
                <a:latin typeface="Helvetica Neue Light"/>
                <a:ea typeface="ＭＳ Ｐゴシック" charset="0"/>
                <a:cs typeface="Helvetica Neue Light"/>
                <a:sym typeface="Kedage Norm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4626" y="0"/>
              <a:ext cx="8230631" cy="68442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8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jGRASP</a:t>
            </a:r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BlueJ</a:t>
            </a:r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Integration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9" t="882" r="-21417"/>
          <a:stretch/>
        </p:blipFill>
        <p:spPr>
          <a:xfrm>
            <a:off x="136076" y="759689"/>
            <a:ext cx="8799558" cy="4383811"/>
          </a:xfrm>
          <a:prstGeom prst="rect">
            <a:avLst/>
          </a:prstGeom>
        </p:spPr>
      </p:pic>
      <p:pic>
        <p:nvPicPr>
          <p:cNvPr id="12" name="Picture 11" descr="setup-to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62" y="593543"/>
            <a:ext cx="36322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Summary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1" y="4278907"/>
            <a:ext cx="9143999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http://</a:t>
            </a:r>
            <a:r>
              <a:rPr lang="en-US" sz="2400" dirty="0" err="1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www.cs.gettysburg.edu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/~</a:t>
            </a:r>
            <a:r>
              <a:rPr lang="en-US" sz="2400" dirty="0" err="1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ilinkin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/cs1android</a:t>
            </a:r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9" name="Rectangle 14"/>
          <p:cNvSpPr>
            <a:spLocks/>
          </p:cNvSpPr>
          <p:nvPr/>
        </p:nvSpPr>
        <p:spPr bwMode="auto">
          <a:xfrm>
            <a:off x="731520" y="905256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Designed to integrate seamlessly in a CS1 course</a:t>
            </a:r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>
            <a:off x="731520" y="2053165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Supports </a:t>
            </a:r>
            <a:r>
              <a:rPr lang="en-US" sz="2400" i="1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objects-late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and </a:t>
            </a:r>
            <a:r>
              <a:rPr lang="en-US" sz="2400" i="1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objects-early</a:t>
            </a:r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approach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731520" y="3247741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Fits well with turn-based board games</a:t>
            </a:r>
            <a:endParaRPr lang="en-US" sz="24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Challenges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70" y="830450"/>
            <a:ext cx="3257550" cy="4210050"/>
          </a:xfrm>
          <a:prstGeom prst="rect">
            <a:avLst/>
          </a:prstGeom>
        </p:spPr>
      </p:pic>
      <p:sp>
        <p:nvSpPr>
          <p:cNvPr id="9" name="Rectangle 14"/>
          <p:cNvSpPr>
            <a:spLocks/>
          </p:cNvSpPr>
          <p:nvPr/>
        </p:nvSpPr>
        <p:spPr bwMode="auto">
          <a:xfrm>
            <a:off x="4541346" y="1217653"/>
            <a:ext cx="3639999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Complex Activity life cycle</a:t>
            </a:r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>
            <a:off x="4530926" y="2330809"/>
            <a:ext cx="4203994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Event-driven model</a:t>
            </a:r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4528646" y="3346261"/>
            <a:ext cx="4507477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Blocking interaction not available</a:t>
            </a:r>
            <a:endParaRPr lang="en-US" sz="2400" dirty="0">
              <a:solidFill>
                <a:schemeClr val="tx1"/>
              </a:solidFill>
              <a:latin typeface="Cambria"/>
              <a:ea typeface="ＭＳ Ｐゴシック" charset="0"/>
              <a:cs typeface="Cambria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App Structure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4" name="Rectangle 14"/>
          <p:cNvSpPr>
            <a:spLocks/>
          </p:cNvSpPr>
          <p:nvPr/>
        </p:nvSpPr>
        <p:spPr bwMode="auto">
          <a:xfrm>
            <a:off x="777240" y="1417320"/>
            <a:ext cx="7637081" cy="270663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xtLst/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class Smiley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{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  public static void main(String[] </a:t>
            </a:r>
            <a:r>
              <a:rPr lang="en-US" sz="24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args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{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  }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6984" y="1384083"/>
            <a:ext cx="352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extends </a:t>
            </a:r>
            <a:r>
              <a:rPr lang="en-US" sz="2400" dirty="0" err="1" smtClean="0">
                <a:solidFill>
                  <a:srgbClr val="FF0000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AndroidApp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73460" y="2369227"/>
            <a:ext cx="707423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262519" y="2106398"/>
            <a:ext cx="34346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public void run()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Drawing Shapes (procedural)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4" name="Rectangle 14"/>
          <p:cNvSpPr>
            <a:spLocks/>
          </p:cNvSpPr>
          <p:nvPr/>
        </p:nvSpPr>
        <p:spPr bwMode="auto">
          <a:xfrm>
            <a:off x="731520" y="1071096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canvas.drawCircle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(x, y, r, color)</a:t>
            </a:r>
            <a:endParaRPr lang="en-US" sz="2400" dirty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</p:txBody>
      </p:sp>
      <p:sp>
        <p:nvSpPr>
          <p:cNvPr id="5" name="Rectangle 14"/>
          <p:cNvSpPr>
            <a:spLocks/>
          </p:cNvSpPr>
          <p:nvPr/>
        </p:nvSpPr>
        <p:spPr bwMode="auto">
          <a:xfrm>
            <a:off x="731520" y="2183437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canvas.drawRectangle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(x, y, w, h, color)</a:t>
            </a:r>
            <a:endParaRPr lang="en-US" sz="2400" dirty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>
            <a:off x="731520" y="3345445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canvas.drawImage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(x, y</a:t>
            </a:r>
            <a:r>
              <a:rPr lang="en-US" sz="240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, filename)</a:t>
            </a:r>
            <a:endParaRPr lang="en-US" sz="2400" dirty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</p:txBody>
      </p:sp>
      <p:sp>
        <p:nvSpPr>
          <p:cNvPr id="7" name="Rectangle 14"/>
          <p:cNvSpPr>
            <a:spLocks/>
          </p:cNvSpPr>
          <p:nvPr/>
        </p:nvSpPr>
        <p:spPr bwMode="auto">
          <a:xfrm>
            <a:off x="731520" y="4450459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canvas.drawText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(x, y, text, color, size)</a:t>
            </a:r>
            <a:endParaRPr lang="en-US" sz="2400" dirty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Drawing Shapes (objects)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4" name="Rectangle 14"/>
          <p:cNvSpPr>
            <a:spLocks/>
          </p:cNvSpPr>
          <p:nvPr/>
        </p:nvSpPr>
        <p:spPr bwMode="auto">
          <a:xfrm>
            <a:off x="731520" y="1071096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Circle c = new Circle(new Point(10, 20), 30);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c.setColor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(“tomato”);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c.draw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();</a:t>
            </a:r>
            <a:endParaRPr lang="en-US" sz="2400" dirty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731520" y="2998452"/>
            <a:ext cx="838296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Text </a:t>
            </a:r>
            <a:r>
              <a:rPr lang="en-US" sz="2400" dirty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= new Text(new Point(10, 20), “CS1”);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.setColor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(“cyan”);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.draw</a:t>
            </a:r>
            <a:r>
              <a:rPr lang="en-US" sz="24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();</a:t>
            </a:r>
            <a:endParaRPr lang="en-US" sz="2400" dirty="0">
              <a:solidFill>
                <a:schemeClr val="tx1"/>
              </a:solidFill>
              <a:latin typeface="Lucida Console"/>
              <a:ea typeface="ＭＳ Ｐゴシック" charset="0"/>
              <a:cs typeface="Lucida Console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Blocking Keypad Input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4" name="Rectangle 14"/>
          <p:cNvSpPr>
            <a:spLocks/>
          </p:cNvSpPr>
          <p:nvPr/>
        </p:nvSpPr>
        <p:spPr bwMode="auto">
          <a:xfrm>
            <a:off x="91440" y="822960"/>
            <a:ext cx="3107236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canvas.readString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(…)</a:t>
            </a:r>
          </a:p>
        </p:txBody>
      </p:sp>
      <p:pic>
        <p:nvPicPr>
          <p:cNvPr id="2" name="Picture 1" descr="input_str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6" y="1280160"/>
            <a:ext cx="2240747" cy="3454485"/>
          </a:xfrm>
          <a:prstGeom prst="rect">
            <a:avLst/>
          </a:prstGeom>
        </p:spPr>
      </p:pic>
      <p:sp>
        <p:nvSpPr>
          <p:cNvPr id="7" name="Rectangle 14"/>
          <p:cNvSpPr>
            <a:spLocks/>
          </p:cNvSpPr>
          <p:nvPr/>
        </p:nvSpPr>
        <p:spPr bwMode="auto">
          <a:xfrm>
            <a:off x="3191375" y="1239760"/>
            <a:ext cx="3107236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canvas.readInt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(…)</a:t>
            </a:r>
          </a:p>
        </p:txBody>
      </p:sp>
      <p:sp>
        <p:nvSpPr>
          <p:cNvPr id="9" name="Rectangle 14"/>
          <p:cNvSpPr>
            <a:spLocks/>
          </p:cNvSpPr>
          <p:nvPr/>
        </p:nvSpPr>
        <p:spPr bwMode="auto">
          <a:xfrm>
            <a:off x="5576340" y="824539"/>
            <a:ext cx="3709869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canvas.readSelection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(…)</a:t>
            </a:r>
          </a:p>
        </p:txBody>
      </p:sp>
      <p:pic>
        <p:nvPicPr>
          <p:cNvPr id="3" name="Picture 2" descr="input_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06" y="1632228"/>
            <a:ext cx="2240747" cy="3454485"/>
          </a:xfrm>
          <a:prstGeom prst="rect">
            <a:avLst/>
          </a:prstGeom>
        </p:spPr>
      </p:pic>
      <p:pic>
        <p:nvPicPr>
          <p:cNvPr id="6" name="Picture 5" descr="input_string_li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86" y="1280160"/>
            <a:ext cx="2240747" cy="345448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1611851" y="2320376"/>
            <a:ext cx="6097357" cy="144921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Light"/>
              <a:ea typeface="ヒラギノ角ゴ ProN W3" charset="0"/>
              <a:cs typeface="Helvetica Neue Light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/>
                <a:ea typeface="ヒラギノ角ゴ ProN W3" charset="0"/>
                <a:cs typeface="Helvetica Neue Light"/>
                <a:sym typeface="Gill Sans" charset="0"/>
              </a:rPr>
              <a:t>Blocking and behaves like the Scanner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/>
              <a:ea typeface="ヒラギノ角ゴ ProN W3" charset="0"/>
              <a:cs typeface="Helvetica Neue Ligh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039504" y="1133856"/>
            <a:ext cx="2976992" cy="2148716"/>
            <a:chOff x="2197100" y="863600"/>
            <a:chExt cx="4725384" cy="3410660"/>
          </a:xfrm>
        </p:grpSpPr>
        <p:pic>
          <p:nvPicPr>
            <p:cNvPr id="18" name="Picture 17" descr="hangm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100" y="863600"/>
              <a:ext cx="4725384" cy="341066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2287526" y="1253817"/>
              <a:ext cx="4542490" cy="2939143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830226" y="552171"/>
            <a:ext cx="7472020" cy="0"/>
          </a:xfrm>
          <a:prstGeom prst="line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758157" y="73481"/>
            <a:ext cx="7728335" cy="4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23166" tIns="23166" rIns="23166" bIns="23166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Blocking Touch Input</a:t>
            </a:r>
            <a:endParaRPr lang="en-US" sz="2800" dirty="0">
              <a:solidFill>
                <a:schemeClr val="tx1"/>
              </a:solidFill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4" name="Rectangle 14"/>
          <p:cNvSpPr>
            <a:spLocks/>
          </p:cNvSpPr>
          <p:nvPr/>
        </p:nvSpPr>
        <p:spPr bwMode="auto">
          <a:xfrm>
            <a:off x="365760" y="1444752"/>
            <a:ext cx="568029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 touch =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canvas.waitForTouch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();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365760" y="2231136"/>
            <a:ext cx="568029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x =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touch.getX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();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 y = </a:t>
            </a:r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touch.getY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();</a:t>
            </a: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>
            <a:off x="365760" y="3374136"/>
            <a:ext cx="5680291" cy="2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3166" tIns="23166" rIns="23166" bIns="23166"/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canvas.drawCircle</a:t>
            </a:r>
            <a:r>
              <a:rPr lang="en-US" sz="2000" dirty="0" smtClean="0">
                <a:solidFill>
                  <a:schemeClr val="tx1"/>
                </a:solidFill>
                <a:latin typeface="Lucida Console"/>
                <a:ea typeface="ＭＳ Ｐゴシック" charset="0"/>
                <a:cs typeface="Lucida Console"/>
                <a:sym typeface="Helvetica Neue Light" charset="0"/>
              </a:rPr>
              <a:t>(x, y, 30, “cyan”);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6391656" y="1527048"/>
            <a:ext cx="640080" cy="640080"/>
          </a:xfrm>
          <a:prstGeom prst="ellipse">
            <a:avLst/>
          </a:prstGeom>
          <a:solidFill>
            <a:srgbClr val="99CC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1" name="Picture 20" descr="7332958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1492" r="72447" b="78667"/>
          <a:stretch/>
        </p:blipFill>
        <p:spPr>
          <a:xfrm>
            <a:off x="6569515" y="1701608"/>
            <a:ext cx="293076" cy="6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 animBg="1"/>
    </p:bldLst>
  </p:timing>
</p:sld>
</file>

<file path=ppt/theme/theme1.xml><?xml version="1.0" encoding="utf-8"?>
<a:theme xmlns:a="http://schemas.openxmlformats.org/drawingml/2006/main" name="Default - Title,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, Conten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,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FF7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FFB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26433</TotalTime>
  <Pages>0</Pages>
  <Words>811</Words>
  <Characters>0</Characters>
  <Application>Microsoft Macintosh PowerPoint</Application>
  <PresentationFormat>On-screen Show (16:9)</PresentationFormat>
  <Lines>0</Lines>
  <Paragraphs>175</Paragraphs>
  <Slides>34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- Title, Content</vt:lpstr>
      <vt:lpstr>Default -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Ivaylo</cp:lastModifiedBy>
  <cp:revision>2142</cp:revision>
  <dcterms:modified xsi:type="dcterms:W3CDTF">2016-10-28T21:39:09Z</dcterms:modified>
</cp:coreProperties>
</file>