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2139840" y="228600"/>
            <a:ext cx="427824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Programming Environments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519120" y="1219320"/>
            <a:ext cx="8167320" cy="198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DrJava is not Java! It is an integrated environment for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developing Java programs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DrJava integrates the   Edit =&gt; Compile =&gt; Run   cycle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Other: jGrasp, BlueJ,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Eclipse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3435840" y="228600"/>
            <a:ext cx="356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Return in void Methods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7" name="CustomShape 2"/>
          <p:cNvSpPr/>
          <p:nvPr/>
        </p:nvSpPr>
        <p:spPr>
          <a:xfrm>
            <a:off x="-20880" y="1219320"/>
            <a:ext cx="9081720" cy="3261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</a:t>
            </a:r>
            <a:r>
              <a:rPr b="1" lang="en-US" sz="1900" spc="-1" strike="noStrike">
                <a:solidFill>
                  <a:srgbClr val="0047ff"/>
                </a:solidFill>
                <a:latin typeface="Courier New"/>
                <a:ea typeface="DejaVu Sans"/>
              </a:rPr>
              <a:t>void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drawCirclesRow( double x, double y, double r, int n)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if (n &lt;= 0)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47ff"/>
                </a:solidFill>
                <a:latin typeface="Courier New"/>
                <a:ea typeface="DejaVu Sans"/>
              </a:rPr>
              <a:t>return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;     </a:t>
            </a:r>
            <a:r>
              <a:rPr b="1" lang="en-US" sz="1900" spc="-1" strike="noStrike">
                <a:solidFill>
                  <a:srgbClr val="ff3333"/>
                </a:solidFill>
                <a:latin typeface="Courier New"/>
                <a:ea typeface="DejaVu Sans"/>
              </a:rPr>
              <a:t>// OK without value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... rest of the code here ...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</a:t>
            </a:r>
            <a:endParaRPr b="0" lang="en-US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9" name="TextShape 2"/>
          <p:cNvSpPr/>
          <p:nvPr/>
        </p:nvSpPr>
        <p:spPr>
          <a:xfrm>
            <a:off x="836640" y="986760"/>
            <a:ext cx="6764040" cy="283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printArray(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numbers.length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= numbers[ i ];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.out.print( curValue + </a:t>
            </a:r>
            <a:r>
              <a:rPr b="1" lang="en-US" sz="1800" spc="-1" strike="noStrike">
                <a:solidFill>
                  <a:srgbClr val="ff0000"/>
                </a:solidFill>
                <a:latin typeface="Consolas"/>
                <a:ea typeface="DejaVu Sans"/>
              </a:rPr>
              <a:t>“ “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.out.println();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0" name="TextShape 3"/>
          <p:cNvSpPr/>
          <p:nvPr/>
        </p:nvSpPr>
        <p:spPr>
          <a:xfrm>
            <a:off x="3721680" y="4115160"/>
            <a:ext cx="5941080" cy="22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printArray(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: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.out.print( curValue + </a:t>
            </a:r>
            <a:r>
              <a:rPr b="1" lang="en-US" sz="1800" spc="-1" strike="noStrike">
                <a:solidFill>
                  <a:srgbClr val="ff0000"/>
                </a:solidFill>
                <a:latin typeface="Consolas"/>
                <a:ea typeface="DejaVu Sans"/>
              </a:rPr>
              <a:t>“ “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.out.println();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191600" y="1568160"/>
            <a:ext cx="5963400" cy="9140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CustomShape 3"/>
          <p:cNvSpPr/>
          <p:nvPr/>
        </p:nvSpPr>
        <p:spPr>
          <a:xfrm>
            <a:off x="4094280" y="4657680"/>
            <a:ext cx="4563000" cy="4568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4" name="TextShape 4"/>
          <p:cNvSpPr/>
          <p:nvPr/>
        </p:nvSpPr>
        <p:spPr>
          <a:xfrm>
            <a:off x="836640" y="986760"/>
            <a:ext cx="6764040" cy="283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printArray(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numbers.length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= numbers[ i ];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.out.print( curValue + </a:t>
            </a:r>
            <a:r>
              <a:rPr b="1" lang="en-US" sz="1800" spc="-1" strike="noStrike">
                <a:solidFill>
                  <a:srgbClr val="ff0000"/>
                </a:solidFill>
                <a:latin typeface="Consolas"/>
                <a:ea typeface="DejaVu Sans"/>
              </a:rPr>
              <a:t>“ “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.out.println();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5" name="TextShape 5"/>
          <p:cNvSpPr/>
          <p:nvPr/>
        </p:nvSpPr>
        <p:spPr>
          <a:xfrm>
            <a:off x="3717720" y="4115160"/>
            <a:ext cx="5941080" cy="22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printArray(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: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.out.print( curValue + </a:t>
            </a:r>
            <a:r>
              <a:rPr b="1" lang="en-US" sz="1800" spc="-1" strike="noStrike">
                <a:solidFill>
                  <a:srgbClr val="ff0000"/>
                </a:solidFill>
                <a:latin typeface="Consolas"/>
                <a:ea typeface="DejaVu Sans"/>
              </a:rPr>
              <a:t>“ “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System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.out.println();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7" name="TextShape 2"/>
          <p:cNvSpPr/>
          <p:nvPr/>
        </p:nvSpPr>
        <p:spPr>
          <a:xfrm>
            <a:off x="836640" y="986760"/>
            <a:ext cx="6764040" cy="365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addNumbers(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numbers.length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= numbers[ i ];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result = result + curValue;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return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8" name="TextShape 3"/>
          <p:cNvSpPr/>
          <p:nvPr/>
        </p:nvSpPr>
        <p:spPr>
          <a:xfrm>
            <a:off x="3963240" y="3647160"/>
            <a:ext cx="5255280" cy="310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addNumbers(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: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result = result + curValue;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return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20" name="TextShape 2"/>
          <p:cNvSpPr/>
          <p:nvPr/>
        </p:nvSpPr>
        <p:spPr>
          <a:xfrm>
            <a:off x="836640" y="986760"/>
            <a:ext cx="6764040" cy="365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addNumbers(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numbers.length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= numbers[ i ];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result = result + curValue;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return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1" name="TextShape 3"/>
          <p:cNvSpPr/>
          <p:nvPr/>
        </p:nvSpPr>
        <p:spPr>
          <a:xfrm>
            <a:off x="3963240" y="3647160"/>
            <a:ext cx="5255280" cy="310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addNumbers(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[]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double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curValue : numbers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result = result + curValue;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return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result;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2" name="CustomShape 4"/>
          <p:cNvSpPr/>
          <p:nvPr/>
        </p:nvSpPr>
        <p:spPr>
          <a:xfrm>
            <a:off x="1191600" y="2108160"/>
            <a:ext cx="5963400" cy="9140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5"/>
          <p:cNvSpPr/>
          <p:nvPr/>
        </p:nvSpPr>
        <p:spPr>
          <a:xfrm>
            <a:off x="4438080" y="4729680"/>
            <a:ext cx="4437720" cy="4568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25" name="TextShape 2"/>
          <p:cNvSpPr/>
          <p:nvPr/>
        </p:nvSpPr>
        <p:spPr>
          <a:xfrm>
            <a:off x="837000" y="987120"/>
            <a:ext cx="69012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driftBalloons(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balloons.size()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Balloon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b = balloons.get( i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b.drift( ...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6" name="TextShape 3"/>
          <p:cNvSpPr/>
          <p:nvPr/>
        </p:nvSpPr>
        <p:spPr>
          <a:xfrm>
            <a:off x="3840480" y="4115520"/>
            <a:ext cx="4569480" cy="20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driftBalloons(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Balloon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b : balloons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b.drift( ...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2651040" y="228600"/>
            <a:ext cx="3191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Enhanced FOR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28" name="TextShape 2"/>
          <p:cNvSpPr/>
          <p:nvPr/>
        </p:nvSpPr>
        <p:spPr>
          <a:xfrm>
            <a:off x="837000" y="987120"/>
            <a:ext cx="69012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driftBalloons(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int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i = </a:t>
            </a:r>
            <a:r>
              <a:rPr b="1" lang="en-US" sz="1800" spc="-1" strike="noStrike">
                <a:solidFill>
                  <a:srgbClr val="00ae00"/>
                </a:solidFill>
                <a:latin typeface="Consolas"/>
                <a:ea typeface="DejaVu Sans"/>
              </a:rPr>
              <a:t>0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; i &lt; balloons.length ; i++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Balloon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b = balloons.get( i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b.drift( ...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9" name="TextShape 3"/>
          <p:cNvSpPr/>
          <p:nvPr/>
        </p:nvSpPr>
        <p:spPr>
          <a:xfrm>
            <a:off x="3840480" y="4115520"/>
            <a:ext cx="4569480" cy="20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void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driftBalloons(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47ff"/>
                </a:solidFill>
                <a:latin typeface="Consolas"/>
                <a:ea typeface="DejaVu Sans"/>
              </a:rPr>
              <a:t>for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( </a:t>
            </a:r>
            <a:r>
              <a:rPr b="1" lang="en-US" sz="1800" spc="-1" strike="noStrike">
                <a:solidFill>
                  <a:srgbClr val="944794"/>
                </a:solidFill>
                <a:latin typeface="Consolas"/>
                <a:ea typeface="DejaVu Sans"/>
              </a:rPr>
              <a:t>Balloon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b : balloons 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b.drift( ... );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800" spc="-1" strike="noStrike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1227600" y="1568160"/>
            <a:ext cx="5995800" cy="9140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5"/>
          <p:cNvSpPr/>
          <p:nvPr/>
        </p:nvSpPr>
        <p:spPr>
          <a:xfrm>
            <a:off x="4217040" y="4657680"/>
            <a:ext cx="3948480" cy="45684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2139840" y="228600"/>
            <a:ext cx="50907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Java Program Development Cycle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2666880" y="838080"/>
            <a:ext cx="360468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Edit =&gt; Compile =&gt; Run</a:t>
            </a:r>
            <a:endParaRPr b="0" lang="en-US" sz="2400" spc="-1" strike="noStrike">
              <a:latin typeface="Arial"/>
            </a:endParaRPr>
          </a:p>
        </p:txBody>
      </p:sp>
      <p:grpSp>
        <p:nvGrpSpPr>
          <p:cNvPr id="42" name="Group 3"/>
          <p:cNvGrpSpPr/>
          <p:nvPr/>
        </p:nvGrpSpPr>
        <p:grpSpPr>
          <a:xfrm>
            <a:off x="228600" y="1716120"/>
            <a:ext cx="3349440" cy="3196800"/>
            <a:chOff x="228600" y="1716120"/>
            <a:chExt cx="3349440" cy="3196800"/>
          </a:xfrm>
        </p:grpSpPr>
        <p:pic>
          <p:nvPicPr>
            <p:cNvPr id="43" name="Picture 45" descr=""/>
            <p:cNvPicPr/>
            <p:nvPr/>
          </p:nvPicPr>
          <p:blipFill>
            <a:blip r:embed="rId1"/>
            <a:stretch/>
          </p:blipFill>
          <p:spPr>
            <a:xfrm>
              <a:off x="333360" y="2089080"/>
              <a:ext cx="3244680" cy="28238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CustomShape 4"/>
            <p:cNvSpPr/>
            <p:nvPr/>
          </p:nvSpPr>
          <p:spPr>
            <a:xfrm>
              <a:off x="228600" y="1716120"/>
              <a:ext cx="3283200" cy="39816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20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Edit: create </a:t>
              </a:r>
              <a:r>
                <a:rPr b="1" lang="en-US" sz="18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Program.java</a:t>
              </a:r>
              <a:endParaRPr b="0" lang="en-US" sz="1800" spc="-1" strike="noStrike">
                <a:latin typeface="Arial"/>
              </a:endParaRPr>
            </a:p>
          </p:txBody>
        </p:sp>
      </p:grpSp>
      <p:grpSp>
        <p:nvGrpSpPr>
          <p:cNvPr id="45" name="Group 5"/>
          <p:cNvGrpSpPr/>
          <p:nvPr/>
        </p:nvGrpSpPr>
        <p:grpSpPr>
          <a:xfrm>
            <a:off x="4684680" y="1717560"/>
            <a:ext cx="3943080" cy="2454120"/>
            <a:chOff x="4684680" y="1717560"/>
            <a:chExt cx="3943080" cy="2454120"/>
          </a:xfrm>
        </p:grpSpPr>
        <p:sp>
          <p:nvSpPr>
            <p:cNvPr id="46" name="CustomShape 6"/>
            <p:cNvSpPr/>
            <p:nvPr/>
          </p:nvSpPr>
          <p:spPr>
            <a:xfrm>
              <a:off x="4684680" y="1717560"/>
              <a:ext cx="3943080" cy="39816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20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Compile: create </a:t>
              </a:r>
              <a:r>
                <a:rPr b="1" lang="en-US" sz="18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Program.class</a:t>
              </a:r>
              <a:endParaRPr b="0" lang="en-US" sz="1800" spc="-1" strike="noStrike">
                <a:latin typeface="Arial"/>
              </a:endParaRPr>
            </a:p>
          </p:txBody>
        </p:sp>
        <p:pic>
          <p:nvPicPr>
            <p:cNvPr id="47" name="Picture 49" descr=""/>
            <p:cNvPicPr/>
            <p:nvPr/>
          </p:nvPicPr>
          <p:blipFill>
            <a:blip r:embed="rId2"/>
            <a:stretch/>
          </p:blipFill>
          <p:spPr>
            <a:xfrm>
              <a:off x="4776840" y="2073240"/>
              <a:ext cx="3373200" cy="2098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CustomShape 7"/>
            <p:cNvSpPr/>
            <p:nvPr/>
          </p:nvSpPr>
          <p:spPr>
            <a:xfrm>
              <a:off x="5638680" y="2212920"/>
              <a:ext cx="2294280" cy="3366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16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 </a:t>
              </a:r>
              <a:r>
                <a:rPr b="1" lang="en-US" sz="15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javac Program.java</a:t>
              </a:r>
              <a:endParaRPr b="0" lang="en-US" sz="1500" spc="-1" strike="noStrike">
                <a:latin typeface="Arial"/>
              </a:endParaRPr>
            </a:p>
          </p:txBody>
        </p:sp>
      </p:grpSp>
      <p:grpSp>
        <p:nvGrpSpPr>
          <p:cNvPr id="49" name="Group 8"/>
          <p:cNvGrpSpPr/>
          <p:nvPr/>
        </p:nvGrpSpPr>
        <p:grpSpPr>
          <a:xfrm>
            <a:off x="4680000" y="4327560"/>
            <a:ext cx="3472920" cy="2463480"/>
            <a:chOff x="4680000" y="4327560"/>
            <a:chExt cx="3472920" cy="2463480"/>
          </a:xfrm>
        </p:grpSpPr>
        <p:sp>
          <p:nvSpPr>
            <p:cNvPr id="50" name="CustomShape 9"/>
            <p:cNvSpPr/>
            <p:nvPr/>
          </p:nvSpPr>
          <p:spPr>
            <a:xfrm>
              <a:off x="4680000" y="4327560"/>
              <a:ext cx="675720" cy="39816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20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Run</a:t>
              </a:r>
              <a:endParaRPr b="0" lang="en-US" sz="2000" spc="-1" strike="noStrike">
                <a:latin typeface="Arial"/>
              </a:endParaRPr>
            </a:p>
          </p:txBody>
        </p:sp>
        <p:pic>
          <p:nvPicPr>
            <p:cNvPr id="51" name="Picture 53" descr=""/>
            <p:cNvPicPr/>
            <p:nvPr/>
          </p:nvPicPr>
          <p:blipFill>
            <a:blip r:embed="rId3"/>
            <a:stretch/>
          </p:blipFill>
          <p:spPr>
            <a:xfrm>
              <a:off x="4780080" y="4692600"/>
              <a:ext cx="3372840" cy="2098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2" name="CustomShape 10"/>
            <p:cNvSpPr/>
            <p:nvPr/>
          </p:nvSpPr>
          <p:spPr>
            <a:xfrm>
              <a:off x="5570640" y="4838760"/>
              <a:ext cx="1765440" cy="3366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16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 </a:t>
              </a:r>
              <a:r>
                <a:rPr b="1" lang="en-US" sz="16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java Program</a:t>
              </a:r>
              <a:endParaRPr b="0" lang="en-US" sz="1600" spc="-1" strike="noStrike">
                <a:latin typeface="Arial"/>
              </a:endParaRPr>
            </a:p>
          </p:txBody>
        </p:sp>
      </p:grpSp>
      <p:grpSp>
        <p:nvGrpSpPr>
          <p:cNvPr id="53" name="Group 11"/>
          <p:cNvGrpSpPr/>
          <p:nvPr/>
        </p:nvGrpSpPr>
        <p:grpSpPr>
          <a:xfrm>
            <a:off x="276120" y="5408640"/>
            <a:ext cx="3842640" cy="687240"/>
            <a:chOff x="276120" y="5408640"/>
            <a:chExt cx="3842640" cy="687240"/>
          </a:xfrm>
        </p:grpSpPr>
        <p:sp>
          <p:nvSpPr>
            <p:cNvPr id="54" name="CustomShape 12"/>
            <p:cNvSpPr/>
            <p:nvPr/>
          </p:nvSpPr>
          <p:spPr>
            <a:xfrm>
              <a:off x="279360" y="5408640"/>
              <a:ext cx="3684240" cy="3366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16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Program.java  – </a:t>
              </a:r>
              <a:r>
                <a:rPr b="1" lang="en-US" sz="16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human readable</a:t>
              </a:r>
              <a:endParaRPr b="0" lang="en-US" sz="1600" spc="-1" strike="noStrike">
                <a:latin typeface="Arial"/>
              </a:endParaRPr>
            </a:p>
          </p:txBody>
        </p:sp>
        <p:sp>
          <p:nvSpPr>
            <p:cNvPr id="55" name="CustomShape 13"/>
            <p:cNvSpPr/>
            <p:nvPr/>
          </p:nvSpPr>
          <p:spPr>
            <a:xfrm>
              <a:off x="276120" y="5759280"/>
              <a:ext cx="3842640" cy="3366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1" lang="en-US" sz="1600" spc="-1" strike="noStrike">
                  <a:solidFill>
                    <a:srgbClr val="000000"/>
                  </a:solidFill>
                  <a:latin typeface="Courier New"/>
                  <a:ea typeface="DejaVu Sans"/>
                </a:rPr>
                <a:t>Program.class – </a:t>
              </a:r>
              <a:r>
                <a:rPr b="1" lang="en-US" sz="16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machine readable</a:t>
              </a:r>
              <a:endParaRPr b="0" lang="en-US" sz="16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151000" y="228600"/>
            <a:ext cx="31741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Java Primitive Types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519120" y="1219320"/>
            <a:ext cx="8395920" cy="436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boolean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– for true/false values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char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– for single character values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short, int, long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– for integer values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      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short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[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-32,768 … 32,767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]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      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int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[ -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2,147,483,648 … 2,147,483,647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]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      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long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	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[ </a:t>
            </a:r>
            <a:r>
              <a:rPr b="1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-9,223,372,036,854,775,808 … 9,223,372,036,854,775,807</a:t>
            </a: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]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float, double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– for real values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        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float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has smaller range than </a:t>
            </a:r>
            <a:r>
              <a:rPr b="1" lang="en-US" sz="2000" spc="-1" strike="noStrike">
                <a:solidFill>
                  <a:srgbClr val="000000"/>
                </a:solidFill>
                <a:latin typeface="Courier New"/>
                <a:ea typeface="DejaVu Sans"/>
              </a:rPr>
              <a:t>double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  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1371600" y="249120"/>
            <a:ext cx="6529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 how many ways can you say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X + 1</a:t>
            </a:r>
            <a:r>
              <a:rPr b="1" lang="en-US" sz="2400" spc="-1" strike="noStrike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?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457200" y="1219320"/>
            <a:ext cx="1904760" cy="3855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X + 1;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+= 1;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X++;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++X;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2743200" y="1219320"/>
            <a:ext cx="6248160" cy="3855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X – 1;     X = X * 5;      X = X / 5;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-= 1;        X *= 5;         X /= 5;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X--;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--X;</a:t>
            </a:r>
            <a:endParaRPr b="0" lang="en-US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3048120" y="304920"/>
            <a:ext cx="264168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X++    vs    ++X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914400" y="121932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5;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3" name="CustomShape 3"/>
          <p:cNvSpPr/>
          <p:nvPr/>
        </p:nvSpPr>
        <p:spPr>
          <a:xfrm>
            <a:off x="914400" y="237816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Y = X++;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4" name="CustomShape 5"/>
          <p:cNvSpPr/>
          <p:nvPr/>
        </p:nvSpPr>
        <p:spPr>
          <a:xfrm>
            <a:off x="1219320" y="2925720"/>
            <a:ext cx="266652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1: “use”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5" name="CustomShape 7"/>
          <p:cNvSpPr/>
          <p:nvPr/>
        </p:nvSpPr>
        <p:spPr>
          <a:xfrm>
            <a:off x="1371600" y="1828800"/>
            <a:ext cx="266652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2: update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66" name="CustomShape 8"/>
          <p:cNvSpPr/>
          <p:nvPr/>
        </p:nvSpPr>
        <p:spPr>
          <a:xfrm>
            <a:off x="914400" y="38862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  is now 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7" name="CustomShape 9"/>
          <p:cNvSpPr/>
          <p:nvPr/>
        </p:nvSpPr>
        <p:spPr>
          <a:xfrm>
            <a:off x="914400" y="36576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Y   is now  5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8" name="CustomShape 10"/>
          <p:cNvSpPr/>
          <p:nvPr/>
        </p:nvSpPr>
        <p:spPr>
          <a:xfrm>
            <a:off x="5410080" y="121932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5;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69" name="CustomShape 11"/>
          <p:cNvSpPr/>
          <p:nvPr/>
        </p:nvSpPr>
        <p:spPr>
          <a:xfrm>
            <a:off x="5410080" y="237816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Y = ++X;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70" name="CustomShape 13"/>
          <p:cNvSpPr/>
          <p:nvPr/>
        </p:nvSpPr>
        <p:spPr>
          <a:xfrm>
            <a:off x="5715000" y="2925720"/>
            <a:ext cx="266652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2: “use”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1" name="CustomShape 15"/>
          <p:cNvSpPr/>
          <p:nvPr/>
        </p:nvSpPr>
        <p:spPr>
          <a:xfrm>
            <a:off x="5410080" y="38862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Y   is also 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72" name="CustomShape 16"/>
          <p:cNvSpPr/>
          <p:nvPr/>
        </p:nvSpPr>
        <p:spPr>
          <a:xfrm>
            <a:off x="5410080" y="36576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  is now 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73" name="CustomShape 17"/>
          <p:cNvSpPr/>
          <p:nvPr/>
        </p:nvSpPr>
        <p:spPr>
          <a:xfrm>
            <a:off x="5867280" y="1828800"/>
            <a:ext cx="266688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1: update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74" name="Freeform 18"/>
          <p:cNvSpPr/>
          <p:nvPr/>
        </p:nvSpPr>
        <p:spPr>
          <a:xfrm>
            <a:off x="1092600" y="2717280"/>
            <a:ext cx="563760" cy="245520"/>
          </a:xfrm>
          <a:custGeom>
            <a:avLst/>
            <a:gdLst/>
            <a:ahLst/>
            <a:rect l="l" t="t" r="r" b="b"/>
            <a:pathLst>
              <a:path w="805669" h="245916">
                <a:moveTo>
                  <a:pt x="805669" y="27310"/>
                </a:moveTo>
                <a:cubicBezTo>
                  <a:pt x="647494" y="138822"/>
                  <a:pt x="489319" y="250334"/>
                  <a:pt x="355041" y="245782"/>
                </a:cubicBezTo>
                <a:cubicBezTo>
                  <a:pt x="220763" y="241230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5" name="Freeform 19"/>
          <p:cNvSpPr/>
          <p:nvPr/>
        </p:nvSpPr>
        <p:spPr>
          <a:xfrm>
            <a:off x="1666080" y="2116440"/>
            <a:ext cx="259200" cy="368280"/>
          </a:xfrm>
          <a:custGeom>
            <a:avLst/>
            <a:gdLst/>
            <a:ahLst/>
            <a:rect l="l" t="t" r="r" b="b"/>
            <a:pathLst>
              <a:path w="259453" h="368694">
                <a:moveTo>
                  <a:pt x="259453" y="355039"/>
                </a:moveTo>
                <a:cubicBezTo>
                  <a:pt x="226452" y="176392"/>
                  <a:pt x="193452" y="-2255"/>
                  <a:pt x="150210" y="21"/>
                </a:cubicBezTo>
                <a:cubicBezTo>
                  <a:pt x="106968" y="2297"/>
                  <a:pt x="0" y="368694"/>
                  <a:pt x="0" y="368694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6" name="Freeform 20"/>
          <p:cNvSpPr/>
          <p:nvPr/>
        </p:nvSpPr>
        <p:spPr>
          <a:xfrm>
            <a:off x="6138000" y="2112120"/>
            <a:ext cx="259200" cy="368280"/>
          </a:xfrm>
          <a:custGeom>
            <a:avLst/>
            <a:gdLst/>
            <a:ahLst/>
            <a:rect l="l" t="t" r="r" b="b"/>
            <a:pathLst>
              <a:path w="259453" h="368694">
                <a:moveTo>
                  <a:pt x="259453" y="355039"/>
                </a:moveTo>
                <a:cubicBezTo>
                  <a:pt x="226452" y="176392"/>
                  <a:pt x="193452" y="-2255"/>
                  <a:pt x="150210" y="21"/>
                </a:cubicBezTo>
                <a:cubicBezTo>
                  <a:pt x="106968" y="2297"/>
                  <a:pt x="0" y="368694"/>
                  <a:pt x="0" y="368694"/>
                </a:cubicBezTo>
              </a:path>
            </a:pathLst>
          </a:custGeom>
          <a:noFill/>
          <a:ln w="38100">
            <a:solidFill>
              <a:srgbClr val="4f81bd"/>
            </a:solidFill>
            <a:head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7" name="Freeform 21"/>
          <p:cNvSpPr/>
          <p:nvPr/>
        </p:nvSpPr>
        <p:spPr>
          <a:xfrm>
            <a:off x="5642280" y="2717280"/>
            <a:ext cx="805320" cy="245520"/>
          </a:xfrm>
          <a:custGeom>
            <a:avLst/>
            <a:gdLst/>
            <a:ahLst/>
            <a:rect l="l" t="t" r="r" b="b"/>
            <a:pathLst>
              <a:path w="805669" h="245916">
                <a:moveTo>
                  <a:pt x="805669" y="27310"/>
                </a:moveTo>
                <a:cubicBezTo>
                  <a:pt x="647494" y="138822"/>
                  <a:pt x="489319" y="250334"/>
                  <a:pt x="355041" y="245782"/>
                </a:cubicBezTo>
                <a:cubicBezTo>
                  <a:pt x="220763" y="241230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>
                <p:childTnLst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3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4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80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3048120" y="304920"/>
            <a:ext cx="264168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X++    vs    ++X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609480" y="121932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5;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565200" y="2378160"/>
            <a:ext cx="37335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System.out.println(X++);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1" name="CustomShape 5"/>
          <p:cNvSpPr/>
          <p:nvPr/>
        </p:nvSpPr>
        <p:spPr>
          <a:xfrm>
            <a:off x="1981080" y="2925720"/>
            <a:ext cx="266688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1: “use”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2" name="CustomShape 7"/>
          <p:cNvSpPr/>
          <p:nvPr/>
        </p:nvSpPr>
        <p:spPr>
          <a:xfrm>
            <a:off x="2971800" y="1828800"/>
            <a:ext cx="121896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2: update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3" name="CustomShape 8"/>
          <p:cNvSpPr/>
          <p:nvPr/>
        </p:nvSpPr>
        <p:spPr>
          <a:xfrm>
            <a:off x="609480" y="38862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is now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4" name="CustomShape 9"/>
          <p:cNvSpPr/>
          <p:nvPr/>
        </p:nvSpPr>
        <p:spPr>
          <a:xfrm>
            <a:off x="609480" y="36576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displays 5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5" name="CustomShape 10"/>
          <p:cNvSpPr/>
          <p:nvPr/>
        </p:nvSpPr>
        <p:spPr>
          <a:xfrm>
            <a:off x="5410080" y="1219320"/>
            <a:ext cx="19047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= 5;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6" name="CustomShape 11"/>
          <p:cNvSpPr/>
          <p:nvPr/>
        </p:nvSpPr>
        <p:spPr>
          <a:xfrm>
            <a:off x="5334120" y="2378160"/>
            <a:ext cx="380952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System.out.println(++X);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7" name="CustomShape 13"/>
          <p:cNvSpPr/>
          <p:nvPr/>
        </p:nvSpPr>
        <p:spPr>
          <a:xfrm>
            <a:off x="6781680" y="2925720"/>
            <a:ext cx="266688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2: “use” the value of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88" name="CustomShape 15"/>
          <p:cNvSpPr/>
          <p:nvPr/>
        </p:nvSpPr>
        <p:spPr>
          <a:xfrm>
            <a:off x="5410080" y="38862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displays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89" name="CustomShape 16"/>
          <p:cNvSpPr/>
          <p:nvPr/>
        </p:nvSpPr>
        <p:spPr>
          <a:xfrm>
            <a:off x="5410080" y="3657600"/>
            <a:ext cx="2361960" cy="38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X is now 6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90" name="CustomShape 17"/>
          <p:cNvSpPr/>
          <p:nvPr/>
        </p:nvSpPr>
        <p:spPr>
          <a:xfrm>
            <a:off x="7620120" y="1828800"/>
            <a:ext cx="1294920" cy="275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1200" spc="-1" strike="noStrike">
                <a:solidFill>
                  <a:srgbClr val="000000"/>
                </a:solidFill>
                <a:latin typeface="Courier New"/>
                <a:ea typeface="DejaVu Sans"/>
              </a:rPr>
              <a:t>1: update X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91" name="Freeform 3"/>
          <p:cNvSpPr/>
          <p:nvPr/>
        </p:nvSpPr>
        <p:spPr>
          <a:xfrm>
            <a:off x="2635560" y="2717280"/>
            <a:ext cx="805320" cy="245520"/>
          </a:xfrm>
          <a:custGeom>
            <a:avLst/>
            <a:gdLst/>
            <a:ahLst/>
            <a:rect l="l" t="t" r="r" b="b"/>
            <a:pathLst>
              <a:path w="805669" h="245916">
                <a:moveTo>
                  <a:pt x="805669" y="27310"/>
                </a:moveTo>
                <a:cubicBezTo>
                  <a:pt x="647494" y="138822"/>
                  <a:pt x="489319" y="250334"/>
                  <a:pt x="355041" y="245782"/>
                </a:cubicBezTo>
                <a:cubicBezTo>
                  <a:pt x="220763" y="241230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2" name="Freeform 4"/>
          <p:cNvSpPr/>
          <p:nvPr/>
        </p:nvSpPr>
        <p:spPr>
          <a:xfrm>
            <a:off x="3495960" y="2116440"/>
            <a:ext cx="259200" cy="368280"/>
          </a:xfrm>
          <a:custGeom>
            <a:avLst/>
            <a:gdLst/>
            <a:ahLst/>
            <a:rect l="l" t="t" r="r" b="b"/>
            <a:pathLst>
              <a:path w="259453" h="368694">
                <a:moveTo>
                  <a:pt x="259453" y="355039"/>
                </a:moveTo>
                <a:cubicBezTo>
                  <a:pt x="226452" y="176392"/>
                  <a:pt x="193452" y="-2255"/>
                  <a:pt x="150210" y="21"/>
                </a:cubicBezTo>
                <a:cubicBezTo>
                  <a:pt x="106968" y="2297"/>
                  <a:pt x="0" y="368694"/>
                  <a:pt x="0" y="368694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3" name="Freeform 22"/>
          <p:cNvSpPr/>
          <p:nvPr/>
        </p:nvSpPr>
        <p:spPr>
          <a:xfrm>
            <a:off x="8268120" y="2112120"/>
            <a:ext cx="259200" cy="368280"/>
          </a:xfrm>
          <a:custGeom>
            <a:avLst/>
            <a:gdLst/>
            <a:ahLst/>
            <a:rect l="l" t="t" r="r" b="b"/>
            <a:pathLst>
              <a:path w="259453" h="368694">
                <a:moveTo>
                  <a:pt x="259453" y="355039"/>
                </a:moveTo>
                <a:cubicBezTo>
                  <a:pt x="226452" y="176392"/>
                  <a:pt x="193452" y="-2255"/>
                  <a:pt x="150210" y="21"/>
                </a:cubicBezTo>
                <a:cubicBezTo>
                  <a:pt x="106968" y="2297"/>
                  <a:pt x="0" y="368694"/>
                  <a:pt x="0" y="368694"/>
                </a:cubicBezTo>
              </a:path>
            </a:pathLst>
          </a:custGeom>
          <a:noFill/>
          <a:ln w="38100">
            <a:solidFill>
              <a:srgbClr val="4f81bd"/>
            </a:solidFill>
            <a:head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4" name="Freeform 23"/>
          <p:cNvSpPr/>
          <p:nvPr/>
        </p:nvSpPr>
        <p:spPr>
          <a:xfrm>
            <a:off x="7772400" y="2717280"/>
            <a:ext cx="805320" cy="245520"/>
          </a:xfrm>
          <a:custGeom>
            <a:avLst/>
            <a:gdLst/>
            <a:ahLst/>
            <a:rect l="l" t="t" r="r" b="b"/>
            <a:pathLst>
              <a:path w="805669" h="245916">
                <a:moveTo>
                  <a:pt x="805669" y="27310"/>
                </a:moveTo>
                <a:cubicBezTo>
                  <a:pt x="647494" y="138822"/>
                  <a:pt x="489319" y="250334"/>
                  <a:pt x="355041" y="245782"/>
                </a:cubicBezTo>
                <a:cubicBezTo>
                  <a:pt x="220763" y="241230"/>
                  <a:pt x="0" y="0"/>
                  <a:pt x="0" y="0"/>
                </a:cubicBezTo>
              </a:path>
            </a:pathLst>
          </a:custGeom>
          <a:noFill/>
          <a:ln w="38100">
            <a:solidFill>
              <a:srgbClr val="4f81bd"/>
            </a:solidFill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9" dur="indefinite" restart="never" nodeType="tmRoot">
          <p:childTnLst>
            <p:seq>
              <p:cTn id="90" dur="indefinite" nodeType="mainSeq">
                <p:childTnLst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9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9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0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10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1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1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2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3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3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 additive="repl">
                                        <p:cTn id="14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4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4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2139840" y="228600"/>
            <a:ext cx="246780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Integer Division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519120" y="1219320"/>
            <a:ext cx="8395920" cy="3143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Dividing integers always yields integer value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Consolas"/>
                <a:ea typeface="DejaVu Sans"/>
              </a:rPr>
              <a:t>7  /  3  =  2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Consolas"/>
                <a:ea typeface="DejaVu Sans"/>
              </a:rPr>
              <a:t>int  x  =  7;</a:t>
            </a: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Consolas"/>
                <a:ea typeface="DejaVu Sans"/>
              </a:rPr>
              <a:t>int  y  =  3;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Consolas"/>
                <a:ea typeface="DejaVu Sans"/>
              </a:rPr>
              <a:t>int  z1  =  x  /  y;      //  z1  is  now  2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Consolas"/>
                <a:ea typeface="DejaVu Sans"/>
              </a:rPr>
              <a:t>double  z2  =  x  /  y;   //  z2  is  now  2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509400" y="4494960"/>
            <a:ext cx="8395920" cy="222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  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Remainder operator  % 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7  /  3  =  2      and 1  left over, so       7  %  3  =  1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9  /  5  =  1      and 4  left over, so       9  %  5  =  4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2000" spc="-1" strike="noStrike">
              <a:latin typeface="Arial"/>
            </a:endParaRPr>
          </a:p>
          <a:p>
            <a:pPr marL="137160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ejaVu Sans"/>
              </a:rPr>
              <a:t>21  /  5 =  4     and 1  left over, so       21  %  5  =  1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9" dur="indefinite" restart="never" nodeType="tmRoot">
          <p:childTnLst>
            <p:seq>
              <p:cTn id="150" dur="indefinite" nodeType="mainSeq">
                <p:childTnLst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2139840" y="228600"/>
            <a:ext cx="412740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Remainder % Operator Use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-20880" y="1219320"/>
            <a:ext cx="9081720" cy="4998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if ( n % 2 == 0 )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System.out.println( “n is even “ );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if ( n % 5 == 0 )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System.out.println( “n is divisible by 5 “ );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player = ( player + 1 )  %  n;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en-US" sz="19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3435840" y="228600"/>
            <a:ext cx="2146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DejaVu Sans"/>
              </a:rPr>
              <a:t>do-while loop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-20880" y="1219320"/>
            <a:ext cx="9081720" cy="2393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None/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47ff"/>
                </a:solidFill>
                <a:latin typeface="Courier New"/>
                <a:ea typeface="DejaVu Sans"/>
              </a:rPr>
              <a:t>while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( something-is-true )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1;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2;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...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n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</p:txBody>
      </p:sp>
      <p:sp>
        <p:nvSpPr>
          <p:cNvPr id="102" name="CustomShape 3"/>
          <p:cNvSpPr/>
          <p:nvPr/>
        </p:nvSpPr>
        <p:spPr>
          <a:xfrm>
            <a:off x="1574280" y="4069800"/>
            <a:ext cx="6667200" cy="240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371600"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47ff"/>
                </a:solidFill>
                <a:latin typeface="Courier New"/>
                <a:ea typeface="DejaVu Sans"/>
              </a:rPr>
              <a:t>do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	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{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1;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2;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...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action n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	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}</a:t>
            </a:r>
            <a:endParaRPr b="0" lang="en-US" sz="19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	</a:t>
            </a:r>
            <a:r>
              <a:rPr b="1" lang="en-US" sz="1900" spc="-1" strike="noStrike">
                <a:solidFill>
                  <a:srgbClr val="0047ff"/>
                </a:solidFill>
                <a:latin typeface="Courier New"/>
                <a:ea typeface="DejaVu Sans"/>
              </a:rPr>
              <a:t>while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  <a:ea typeface="DejaVu Sans"/>
              </a:rPr>
              <a:t> ( something-is-true )</a:t>
            </a:r>
            <a:endParaRPr b="0" lang="en-US" sz="1900" spc="-1" strike="noStrike">
              <a:latin typeface="Arial"/>
            </a:endParaRPr>
          </a:p>
        </p:txBody>
      </p:sp>
      <p:grpSp>
        <p:nvGrpSpPr>
          <p:cNvPr id="103" name="Group 4"/>
          <p:cNvGrpSpPr/>
          <p:nvPr/>
        </p:nvGrpSpPr>
        <p:grpSpPr>
          <a:xfrm>
            <a:off x="5943600" y="3108960"/>
            <a:ext cx="2644560" cy="622080"/>
            <a:chOff x="5943600" y="3108960"/>
            <a:chExt cx="2644560" cy="622080"/>
          </a:xfrm>
        </p:grpSpPr>
        <p:sp>
          <p:nvSpPr>
            <p:cNvPr id="104" name="TextShape 5"/>
            <p:cNvSpPr/>
            <p:nvPr/>
          </p:nvSpPr>
          <p:spPr>
            <a:xfrm>
              <a:off x="5943600" y="3108960"/>
              <a:ext cx="26445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algn="ctr">
                <a:lnSpc>
                  <a:spcPct val="100000"/>
                </a:lnSpc>
                <a:buNone/>
              </a:pPr>
              <a:r>
                <a:rPr b="1" lang="en-US" sz="1800" spc="-1" strike="noStrike">
                  <a:solidFill>
                    <a:srgbClr val="0047ff"/>
                  </a:solidFill>
                  <a:latin typeface="Arial"/>
                  <a:ea typeface="DejaVu Sans"/>
                </a:rPr>
                <a:t>do-while</a:t>
              </a:r>
              <a:r>
                <a:rPr b="1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 </a:t>
              </a: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guaranteed to</a:t>
              </a:r>
              <a:endParaRPr b="0" lang="en-US" sz="1800" spc="-1" strike="noStrike">
                <a:latin typeface="Arial"/>
              </a:endParaRPr>
            </a:p>
          </p:txBody>
        </p:sp>
        <p:sp>
          <p:nvSpPr>
            <p:cNvPr id="105" name="TextShape 6"/>
            <p:cNvSpPr/>
            <p:nvPr/>
          </p:nvSpPr>
          <p:spPr>
            <a:xfrm>
              <a:off x="6090480" y="3366720"/>
              <a:ext cx="2377080" cy="364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 algn="ctr">
                <a:lnSpc>
                  <a:spcPct val="100000"/>
                </a:lnSpc>
                <a:buNone/>
              </a:pPr>
              <a:r>
                <a:rPr b="0" lang="en-US" sz="1800" spc="-1" strike="noStrike">
                  <a:solidFill>
                    <a:srgbClr val="000000"/>
                  </a:solidFill>
                  <a:latin typeface="Arial"/>
                  <a:ea typeface="DejaVu Sans"/>
                </a:rPr>
                <a:t>execute at least once</a:t>
              </a:r>
              <a:endParaRPr b="0" lang="en-US" sz="18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5" dur="indefinite" restart="never" nodeType="tmRoot">
          <p:childTnLst>
            <p:seq>
              <p:cTn id="156" dur="indefinite" nodeType="mainSeq">
                <p:childTnLst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</TotalTime>
  <Application>LibreOffice/7.3.7.2$Linux_X86_64 LibreOffice_project/30$Build-2</Application>
  <AppVersion>15.0000</AppVersion>
  <Words>1119</Words>
  <Paragraphs>272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2007-12-03T00:03:52Z</dcterms:created>
  <dc:creator> </dc:creator>
  <dc:description/>
  <dc:language>en-US</dc:language>
  <cp:lastModifiedBy/>
  <dcterms:modified xsi:type="dcterms:W3CDTF">2022-12-11T14:27:51Z</dcterms:modified>
  <cp:revision>39</cp:revision>
  <dc:subject/>
  <dc:title>DrJava is not Java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16</vt:i4>
  </property>
</Properties>
</file>