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_rels/slide35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16.xml.rels" ContentType="application/vnd.openxmlformats-package.relationships+xml"/>
  <Override PartName="/ppt/slides/_rels/slide15.xml.rels" ContentType="application/vnd.openxmlformats-package.relationships+xml"/>
  <Override PartName="/ppt/slides/_rels/slide31.xml.rels" ContentType="application/vnd.openxmlformats-package.relationships+xml"/>
  <Override PartName="/ppt/slides/_rels/slide20.xml.rels" ContentType="application/vnd.openxmlformats-package.relationships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27.xml.rels" ContentType="application/vnd.openxmlformats-package.relationships+xml"/>
  <Override PartName="/ppt/slides/_rels/slide5.xml.rels" ContentType="application/vnd.openxmlformats-package.relationships+xml"/>
  <Override PartName="/ppt/slides/_rels/slide12.xml.rels" ContentType="application/vnd.openxmlformats-package.relationships+xml"/>
  <Override PartName="/ppt/slides/_rels/slide4.xml.rels" ContentType="application/vnd.openxmlformats-package.relationships+xml"/>
  <Override PartName="/ppt/slides/_rels/slide23.xml.rels" ContentType="application/vnd.openxmlformats-package.relationships+xml"/>
  <Override PartName="/ppt/slides/_rels/slide1.xml.rels" ContentType="application/vnd.openxmlformats-package.relationships+xml"/>
  <Override PartName="/ppt/slides/_rels/slide8.xml.rels" ContentType="application/vnd.openxmlformats-package.relationships+xml"/>
  <Override PartName="/ppt/slides/_rels/slide2.xml.rels" ContentType="application/vnd.openxmlformats-package.relationships+xml"/>
  <Override PartName="/ppt/slides/_rels/slide24.xml.rels" ContentType="application/vnd.openxmlformats-package.relationships+xml"/>
  <Override PartName="/ppt/slides/_rels/slide21.xml.rels" ContentType="application/vnd.openxmlformats-package.relationships+xml"/>
  <Override PartName="/ppt/slides/_rels/slide32.xml.rels" ContentType="application/vnd.openxmlformats-package.relationships+xml"/>
  <Override PartName="/ppt/slides/_rels/slide3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29.xml.rels" ContentType="application/vnd.openxmlformats-package.relationships+xml"/>
  <Override PartName="/ppt/slides/_rels/slide28.xml.rels" ContentType="application/vnd.openxmlformats-package.relationships+xml"/>
  <Override PartName="/ppt/slides/_rels/slide6.xml.rels" ContentType="application/vnd.openxmlformats-package.relationships+xml"/>
  <Override PartName="/ppt/slides/_rels/slide26.xml.rels" ContentType="application/vnd.openxmlformats-package.relationships+xml"/>
  <Override PartName="/ppt/slides/_rels/slide3.xml.rels" ContentType="application/vnd.openxmlformats-package.relationships+xml"/>
  <Override PartName="/ppt/slides/_rels/slide25.xml.rels" ContentType="application/vnd.openxmlformats-package.relationships+xml"/>
  <Override PartName="/ppt/slides/_rels/slide9.xml.rels" ContentType="application/vnd.openxmlformats-package.relationships+xml"/>
  <Override PartName="/ppt/slides/_rels/slide19.xml.rels" ContentType="application/vnd.openxmlformats-package.relationships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25.xml" ContentType="application/vnd.openxmlformats-officedocument.presentationml.slide+xml"/>
  <Override PartName="/ppt/slides/slide4.xml" ContentType="application/vnd.openxmlformats-officedocument.presentationml.slide+xml"/>
  <Override PartName="/ppt/slides/slide26.xml" ContentType="application/vnd.openxmlformats-officedocument.presentationml.slide+xml"/>
  <Override PartName="/ppt/slides/slide5.xml" ContentType="application/vnd.openxmlformats-officedocument.presentationml.slide+xml"/>
  <Override PartName="/ppt/slides/slide27.xml" ContentType="application/vnd.openxmlformats-officedocument.presentationml.slide+xml"/>
  <Override PartName="/ppt/slides/slide6.xml" ContentType="application/vnd.openxmlformats-officedocument.presentationml.slide+xml"/>
  <Override PartName="/ppt/slides/slide28.xml" ContentType="application/vnd.openxmlformats-officedocument.presentationml.slide+xml"/>
  <Override PartName="/ppt/slides/slide20.xml" ContentType="application/vnd.openxmlformats-officedocument.presentationml.slide+xml"/>
  <Override PartName="/ppt/slides/slide29.xml" ContentType="application/vnd.openxmlformats-officedocument.presentationml.slide+xml"/>
  <Override PartName="/ppt/slides/slide7.xml" ContentType="application/vnd.openxmlformats-officedocument.presentationml.slide+xml"/>
  <Override PartName="/ppt/slides/slide21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22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3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30.xml" ContentType="application/vnd.openxmlformats-officedocument.presentationml.slide+xml"/>
  <Override PartName="/ppt/slides/slide15.xml" ContentType="application/vnd.openxmlformats-officedocument.presentationml.slide+xml"/>
  <Override PartName="/ppt/slides/slide31.xml" ContentType="application/vnd.openxmlformats-officedocument.presentationml.slide+xml"/>
  <Override PartName="/ppt/slides/slide16.xml" ContentType="application/vnd.openxmlformats-officedocument.presentationml.slide+xml"/>
  <Override PartName="/ppt/slides/slide32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>
              <a:spcBef>
                <a:spcPts val="799"/>
              </a:spcBef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320"/>
            <a:ext cx="8229600" cy="52995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>
              <a:spcBef>
                <a:spcPts val="799"/>
              </a:spcBef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742680" indent="-285480">
              <a:spcBef>
                <a:spcPts val="697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</p:spPr>
        <p:txBody>
          <a:bodyPr lIns="90000" rIns="90000" tIns="46800" bIns="46800">
            <a:noAutofit/>
          </a:bodyPr>
          <a:p>
            <a:pPr/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&lt;date/time&gt;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</p:spPr>
        <p:txBody>
          <a:bodyPr lIns="90000" rIns="90000" tIns="46800" bIns="46800">
            <a:noAutofit/>
          </a:bodyPr>
          <a:p>
            <a:pPr/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&lt;footer&gt;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</p:spPr>
        <p:txBody>
          <a:bodyPr lIns="90000" rIns="90000" tIns="46800" bIns="46800">
            <a:noAutofit/>
          </a:bodyPr>
          <a:p>
            <a:pPr/>
            <a:fld id="{F5BDDB75-5C0F-4AAD-B314-C18B9AABBC80}" type="slidenum">
              <a:rPr b="0" lang="en-US" sz="1800" spc="-1" strike="noStrike">
                <a:solidFill>
                  <a:srgbClr val="000000"/>
                </a:solidFill>
                <a:latin typeface="Arial"/>
              </a:rPr>
              <a:t>&lt;number&gt;</a:t>
            </a:fld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3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>
            <a:noAutofit/>
          </a:bodyPr>
          <a:p>
            <a:pPr algn="ctr"/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What’s in a Language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TextShape 2"/>
          <p:cNvSpPr txBox="1"/>
          <p:nvPr/>
        </p:nvSpPr>
        <p:spPr>
          <a:xfrm>
            <a:off x="457200" y="1600200"/>
            <a:ext cx="8229600" cy="5029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naming objects (</a:t>
            </a:r>
            <a:r>
              <a:rPr b="0" i="1" lang="en-US" sz="3200" spc="-1" strike="noStrike">
                <a:solidFill>
                  <a:srgbClr val="000000"/>
                </a:solidFill>
                <a:latin typeface="Arial"/>
              </a:rPr>
              <a:t>variables, Post-It notes</a:t>
            </a: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)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lnSpc>
                <a:spcPct val="90000"/>
              </a:lnSpc>
              <a:spcBef>
                <a:spcPts val="799"/>
              </a:spcBef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naming processes (</a:t>
            </a:r>
            <a:r>
              <a:rPr b="0" i="1" lang="en-US" sz="3200" spc="-1" strike="noStrike">
                <a:solidFill>
                  <a:srgbClr val="000000"/>
                </a:solidFill>
                <a:latin typeface="Arial"/>
              </a:rPr>
              <a:t>methods/procedures</a:t>
            </a: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)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making decisions (</a:t>
            </a:r>
            <a:r>
              <a:rPr b="0" i="1" lang="en-US" sz="3200" spc="-1" strike="noStrike">
                <a:solidFill>
                  <a:srgbClr val="000000"/>
                </a:solidFill>
                <a:latin typeface="Arial"/>
              </a:rPr>
              <a:t>if</a:t>
            </a: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)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making repetitions (</a:t>
            </a:r>
            <a:r>
              <a:rPr b="0" i="1" lang="en-US" sz="3200" spc="-1" strike="noStrike">
                <a:solidFill>
                  <a:srgbClr val="000000"/>
                </a:solidFill>
                <a:latin typeface="Arial"/>
              </a:rPr>
              <a:t>for, while</a:t>
            </a: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) (</a:t>
            </a:r>
            <a:r>
              <a:rPr b="0" i="1" lang="en-US" sz="3200" spc="-1" strike="noStrike">
                <a:solidFill>
                  <a:srgbClr val="000000"/>
                </a:solidFill>
                <a:latin typeface="Arial"/>
              </a:rPr>
              <a:t>recursion</a:t>
            </a: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)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grouping entities (</a:t>
            </a:r>
            <a:r>
              <a:rPr b="0" i="1" lang="en-US" sz="3200" spc="-1" strike="noStrike">
                <a:solidFill>
                  <a:srgbClr val="000000"/>
                </a:solidFill>
                <a:latin typeface="Arial"/>
              </a:rPr>
              <a:t>arrays</a:t>
            </a: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)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Shape 1"/>
          <p:cNvSpPr txBox="1"/>
          <p:nvPr/>
        </p:nvSpPr>
        <p:spPr>
          <a:xfrm>
            <a:off x="0" y="533520"/>
            <a:ext cx="9144000" cy="632448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Autofit/>
          </a:bodyPr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void mystery(int x, int y)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{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z = x + y;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y = y + z;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x = x + y;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z = x + y;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return z;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}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void test()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{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a = 5;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b = 6;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c = mystery(a, b);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}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CustomShape 2"/>
          <p:cNvSpPr/>
          <p:nvPr/>
        </p:nvSpPr>
        <p:spPr>
          <a:xfrm>
            <a:off x="380880" y="1219320"/>
            <a:ext cx="457200" cy="152280"/>
          </a:xfrm>
          <a:custGeom>
            <a:avLst/>
            <a:gdLst/>
            <a:ahLst/>
            <a:rect l="0" t="0" r="r" b="b"/>
            <a:pathLst>
              <a:path w="1272" h="425">
                <a:moveTo>
                  <a:pt x="0" y="106"/>
                </a:moveTo>
                <a:lnTo>
                  <a:pt x="953" y="106"/>
                </a:lnTo>
                <a:lnTo>
                  <a:pt x="953" y="0"/>
                </a:lnTo>
                <a:lnTo>
                  <a:pt x="1271" y="212"/>
                </a:lnTo>
                <a:lnTo>
                  <a:pt x="953" y="424"/>
                </a:lnTo>
                <a:lnTo>
                  <a:pt x="953" y="318"/>
                </a:lnTo>
                <a:lnTo>
                  <a:pt x="0" y="318"/>
                </a:lnTo>
                <a:lnTo>
                  <a:pt x="0" y="106"/>
                </a:lnTo>
              </a:path>
            </a:pathLst>
          </a:custGeom>
          <a:solidFill>
            <a:srgbClr val="bbe0e3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72" name="CustomShape 3"/>
          <p:cNvSpPr/>
          <p:nvPr/>
        </p:nvSpPr>
        <p:spPr>
          <a:xfrm>
            <a:off x="2714760" y="4227480"/>
            <a:ext cx="62208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5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CustomShape 4"/>
          <p:cNvSpPr/>
          <p:nvPr/>
        </p:nvSpPr>
        <p:spPr>
          <a:xfrm>
            <a:off x="2711520" y="4495680"/>
            <a:ext cx="62208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6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CustomShape 5"/>
          <p:cNvSpPr/>
          <p:nvPr/>
        </p:nvSpPr>
        <p:spPr>
          <a:xfrm>
            <a:off x="2362320" y="304920"/>
            <a:ext cx="62208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5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CustomShape 6"/>
          <p:cNvSpPr/>
          <p:nvPr/>
        </p:nvSpPr>
        <p:spPr>
          <a:xfrm>
            <a:off x="3352680" y="304920"/>
            <a:ext cx="62244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6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3" dur="indefinite" restart="never" nodeType="tmRoot">
          <p:childTnLst>
            <p:seq>
              <p:cTn id="44" dur="indefinite" nodeType="mainSeq"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Shape 1"/>
          <p:cNvSpPr txBox="1"/>
          <p:nvPr/>
        </p:nvSpPr>
        <p:spPr>
          <a:xfrm>
            <a:off x="0" y="533520"/>
            <a:ext cx="9144000" cy="632448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Autofit/>
          </a:bodyPr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void mystery(int x, int y)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{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z = x + y;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y = y + z;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x = x + y;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z = x + y;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return z;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}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void test()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{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a = 5;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b = 6;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c = mystery(a, b);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}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CustomShape 2"/>
          <p:cNvSpPr/>
          <p:nvPr/>
        </p:nvSpPr>
        <p:spPr>
          <a:xfrm>
            <a:off x="2714760" y="4227480"/>
            <a:ext cx="62208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5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CustomShape 3"/>
          <p:cNvSpPr/>
          <p:nvPr/>
        </p:nvSpPr>
        <p:spPr>
          <a:xfrm>
            <a:off x="2711520" y="4495680"/>
            <a:ext cx="62208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6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CustomShape 4"/>
          <p:cNvSpPr/>
          <p:nvPr/>
        </p:nvSpPr>
        <p:spPr>
          <a:xfrm>
            <a:off x="2362320" y="304920"/>
            <a:ext cx="62208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5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CustomShape 5"/>
          <p:cNvSpPr/>
          <p:nvPr/>
        </p:nvSpPr>
        <p:spPr>
          <a:xfrm>
            <a:off x="3352680" y="304920"/>
            <a:ext cx="62244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6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CustomShape 6"/>
          <p:cNvSpPr/>
          <p:nvPr/>
        </p:nvSpPr>
        <p:spPr>
          <a:xfrm>
            <a:off x="3127320" y="1187280"/>
            <a:ext cx="62244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11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CustomShape 7"/>
          <p:cNvSpPr/>
          <p:nvPr/>
        </p:nvSpPr>
        <p:spPr>
          <a:xfrm>
            <a:off x="380880" y="1219320"/>
            <a:ext cx="457200" cy="152280"/>
          </a:xfrm>
          <a:custGeom>
            <a:avLst/>
            <a:gdLst/>
            <a:ahLst/>
            <a:rect l="0" t="0" r="r" b="b"/>
            <a:pathLst>
              <a:path w="1272" h="425">
                <a:moveTo>
                  <a:pt x="0" y="106"/>
                </a:moveTo>
                <a:lnTo>
                  <a:pt x="953" y="106"/>
                </a:lnTo>
                <a:lnTo>
                  <a:pt x="953" y="0"/>
                </a:lnTo>
                <a:lnTo>
                  <a:pt x="1271" y="212"/>
                </a:lnTo>
                <a:lnTo>
                  <a:pt x="953" y="424"/>
                </a:lnTo>
                <a:lnTo>
                  <a:pt x="953" y="318"/>
                </a:lnTo>
                <a:lnTo>
                  <a:pt x="0" y="318"/>
                </a:lnTo>
                <a:lnTo>
                  <a:pt x="0" y="106"/>
                </a:lnTo>
              </a:path>
            </a:pathLst>
          </a:custGeom>
          <a:solidFill>
            <a:srgbClr val="bbe0e3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9" dur="indefinite" restart="never" nodeType="tmRoot">
          <p:childTnLst>
            <p:seq>
              <p:cTn id="50" dur="indefinite" nodeType="mainSeq"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Shape 1"/>
          <p:cNvSpPr txBox="1"/>
          <p:nvPr/>
        </p:nvSpPr>
        <p:spPr>
          <a:xfrm>
            <a:off x="0" y="533520"/>
            <a:ext cx="9144000" cy="632448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Autofit/>
          </a:bodyPr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void mystery(int x, int y)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{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z = x + y;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y = y + z;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x = x + y;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z = x + y;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return z;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}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void test()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{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a = 5;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b = 6;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c = mystery(a, b);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}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CustomShape 2"/>
          <p:cNvSpPr/>
          <p:nvPr/>
        </p:nvSpPr>
        <p:spPr>
          <a:xfrm>
            <a:off x="380880" y="1523880"/>
            <a:ext cx="457200" cy="152640"/>
          </a:xfrm>
          <a:custGeom>
            <a:avLst/>
            <a:gdLst/>
            <a:ahLst/>
            <a:rect l="0" t="0" r="r" b="b"/>
            <a:pathLst>
              <a:path w="1272" h="426">
                <a:moveTo>
                  <a:pt x="0" y="106"/>
                </a:moveTo>
                <a:lnTo>
                  <a:pt x="953" y="106"/>
                </a:lnTo>
                <a:lnTo>
                  <a:pt x="953" y="0"/>
                </a:lnTo>
                <a:lnTo>
                  <a:pt x="1271" y="212"/>
                </a:lnTo>
                <a:lnTo>
                  <a:pt x="953" y="425"/>
                </a:lnTo>
                <a:lnTo>
                  <a:pt x="953" y="318"/>
                </a:lnTo>
                <a:lnTo>
                  <a:pt x="0" y="318"/>
                </a:lnTo>
                <a:lnTo>
                  <a:pt x="0" y="106"/>
                </a:lnTo>
              </a:path>
            </a:pathLst>
          </a:custGeom>
          <a:solidFill>
            <a:srgbClr val="bbe0e3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85" name="CustomShape 3"/>
          <p:cNvSpPr/>
          <p:nvPr/>
        </p:nvSpPr>
        <p:spPr>
          <a:xfrm>
            <a:off x="2714760" y="4227480"/>
            <a:ext cx="62208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5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CustomShape 4"/>
          <p:cNvSpPr/>
          <p:nvPr/>
        </p:nvSpPr>
        <p:spPr>
          <a:xfrm>
            <a:off x="2711520" y="4495680"/>
            <a:ext cx="62208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6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CustomShape 5"/>
          <p:cNvSpPr/>
          <p:nvPr/>
        </p:nvSpPr>
        <p:spPr>
          <a:xfrm>
            <a:off x="2362320" y="304920"/>
            <a:ext cx="62208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5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CustomShape 6"/>
          <p:cNvSpPr/>
          <p:nvPr/>
        </p:nvSpPr>
        <p:spPr>
          <a:xfrm>
            <a:off x="3352680" y="304920"/>
            <a:ext cx="62244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6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CustomShape 7"/>
          <p:cNvSpPr/>
          <p:nvPr/>
        </p:nvSpPr>
        <p:spPr>
          <a:xfrm>
            <a:off x="3127320" y="1187280"/>
            <a:ext cx="62244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11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5" dur="indefinite" restart="never" nodeType="tmRoot">
          <p:childTnLst>
            <p:seq>
              <p:cTn id="56" dur="indefinite" nodeType="mainSeq"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0" y="533520"/>
            <a:ext cx="9144000" cy="632448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Autofit/>
          </a:bodyPr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void mystery(int x, int y)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{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z = x + y;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y = y + z;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x = x + y;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z = x + y;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return z;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}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void test()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{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a = 5;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b = 6;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c = mystery(a, b);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}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CustomShape 2"/>
          <p:cNvSpPr/>
          <p:nvPr/>
        </p:nvSpPr>
        <p:spPr>
          <a:xfrm>
            <a:off x="380880" y="1828800"/>
            <a:ext cx="457200" cy="152280"/>
          </a:xfrm>
          <a:custGeom>
            <a:avLst/>
            <a:gdLst/>
            <a:ahLst/>
            <a:rect l="0" t="0" r="r" b="b"/>
            <a:pathLst>
              <a:path w="1272" h="425">
                <a:moveTo>
                  <a:pt x="0" y="106"/>
                </a:moveTo>
                <a:lnTo>
                  <a:pt x="953" y="106"/>
                </a:lnTo>
                <a:lnTo>
                  <a:pt x="953" y="0"/>
                </a:lnTo>
                <a:lnTo>
                  <a:pt x="1271" y="212"/>
                </a:lnTo>
                <a:lnTo>
                  <a:pt x="953" y="424"/>
                </a:lnTo>
                <a:lnTo>
                  <a:pt x="953" y="318"/>
                </a:lnTo>
                <a:lnTo>
                  <a:pt x="0" y="318"/>
                </a:lnTo>
                <a:lnTo>
                  <a:pt x="0" y="106"/>
                </a:lnTo>
              </a:path>
            </a:pathLst>
          </a:custGeom>
          <a:solidFill>
            <a:srgbClr val="bbe0e3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92" name="CustomShape 3"/>
          <p:cNvSpPr/>
          <p:nvPr/>
        </p:nvSpPr>
        <p:spPr>
          <a:xfrm>
            <a:off x="2714760" y="4227480"/>
            <a:ext cx="62208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5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CustomShape 4"/>
          <p:cNvSpPr/>
          <p:nvPr/>
        </p:nvSpPr>
        <p:spPr>
          <a:xfrm>
            <a:off x="2711520" y="4495680"/>
            <a:ext cx="62208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6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CustomShape 5"/>
          <p:cNvSpPr/>
          <p:nvPr/>
        </p:nvSpPr>
        <p:spPr>
          <a:xfrm>
            <a:off x="2362320" y="304920"/>
            <a:ext cx="62208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5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CustomShape 6"/>
          <p:cNvSpPr/>
          <p:nvPr/>
        </p:nvSpPr>
        <p:spPr>
          <a:xfrm>
            <a:off x="3352680" y="304920"/>
            <a:ext cx="62244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17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CustomShape 7"/>
          <p:cNvSpPr/>
          <p:nvPr/>
        </p:nvSpPr>
        <p:spPr>
          <a:xfrm>
            <a:off x="3127320" y="1187280"/>
            <a:ext cx="62244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11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1" dur="indefinite" restart="never" nodeType="tmRoot">
          <p:childTnLst>
            <p:seq>
              <p:cTn id="62" dur="indefinite" nodeType="mainSeq"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Shape 1"/>
          <p:cNvSpPr txBox="1"/>
          <p:nvPr/>
        </p:nvSpPr>
        <p:spPr>
          <a:xfrm>
            <a:off x="0" y="533520"/>
            <a:ext cx="9144000" cy="632448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Autofit/>
          </a:bodyPr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void mystery(int x, int y)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{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z = x + y;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y = y + z;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x = x + y;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z = x + y;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return z;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}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void test()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{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a = 5;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b = 6;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c = mystery(a, b);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}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CustomShape 2"/>
          <p:cNvSpPr/>
          <p:nvPr/>
        </p:nvSpPr>
        <p:spPr>
          <a:xfrm>
            <a:off x="380880" y="2133720"/>
            <a:ext cx="457200" cy="152280"/>
          </a:xfrm>
          <a:custGeom>
            <a:avLst/>
            <a:gdLst/>
            <a:ahLst/>
            <a:rect l="0" t="0" r="r" b="b"/>
            <a:pathLst>
              <a:path w="1272" h="425">
                <a:moveTo>
                  <a:pt x="0" y="106"/>
                </a:moveTo>
                <a:lnTo>
                  <a:pt x="953" y="106"/>
                </a:lnTo>
                <a:lnTo>
                  <a:pt x="953" y="0"/>
                </a:lnTo>
                <a:lnTo>
                  <a:pt x="1271" y="212"/>
                </a:lnTo>
                <a:lnTo>
                  <a:pt x="953" y="424"/>
                </a:lnTo>
                <a:lnTo>
                  <a:pt x="953" y="318"/>
                </a:lnTo>
                <a:lnTo>
                  <a:pt x="0" y="318"/>
                </a:lnTo>
                <a:lnTo>
                  <a:pt x="0" y="106"/>
                </a:lnTo>
              </a:path>
            </a:pathLst>
          </a:custGeom>
          <a:solidFill>
            <a:srgbClr val="bbe0e3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99" name="CustomShape 3"/>
          <p:cNvSpPr/>
          <p:nvPr/>
        </p:nvSpPr>
        <p:spPr>
          <a:xfrm>
            <a:off x="2714760" y="4227480"/>
            <a:ext cx="62208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5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CustomShape 4"/>
          <p:cNvSpPr/>
          <p:nvPr/>
        </p:nvSpPr>
        <p:spPr>
          <a:xfrm>
            <a:off x="2711520" y="4495680"/>
            <a:ext cx="62208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6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CustomShape 5"/>
          <p:cNvSpPr/>
          <p:nvPr/>
        </p:nvSpPr>
        <p:spPr>
          <a:xfrm>
            <a:off x="2362320" y="304920"/>
            <a:ext cx="62208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22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CustomShape 6"/>
          <p:cNvSpPr/>
          <p:nvPr/>
        </p:nvSpPr>
        <p:spPr>
          <a:xfrm>
            <a:off x="3352680" y="304920"/>
            <a:ext cx="62244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17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CustomShape 7"/>
          <p:cNvSpPr/>
          <p:nvPr/>
        </p:nvSpPr>
        <p:spPr>
          <a:xfrm>
            <a:off x="3127320" y="1187280"/>
            <a:ext cx="62244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11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7" dur="indefinite" restart="never" nodeType="tmRoot">
          <p:childTnLst>
            <p:seq>
              <p:cTn id="68" dur="indefinite" nodeType="mainSeq"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Shape 1"/>
          <p:cNvSpPr txBox="1"/>
          <p:nvPr/>
        </p:nvSpPr>
        <p:spPr>
          <a:xfrm>
            <a:off x="0" y="533520"/>
            <a:ext cx="9144000" cy="632448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Autofit/>
          </a:bodyPr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void mystery(int x, int y)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{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z = x + y;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y = y + z;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x = x + y;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z = x + y;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return z;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}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void test()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{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a = 5;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b = 6;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c = mystery(a, b);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}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CustomShape 2"/>
          <p:cNvSpPr/>
          <p:nvPr/>
        </p:nvSpPr>
        <p:spPr>
          <a:xfrm>
            <a:off x="380880" y="2743200"/>
            <a:ext cx="457200" cy="152280"/>
          </a:xfrm>
          <a:custGeom>
            <a:avLst/>
            <a:gdLst/>
            <a:ahLst/>
            <a:rect l="0" t="0" r="r" b="b"/>
            <a:pathLst>
              <a:path w="1272" h="425">
                <a:moveTo>
                  <a:pt x="0" y="106"/>
                </a:moveTo>
                <a:lnTo>
                  <a:pt x="953" y="106"/>
                </a:lnTo>
                <a:lnTo>
                  <a:pt x="953" y="0"/>
                </a:lnTo>
                <a:lnTo>
                  <a:pt x="1271" y="212"/>
                </a:lnTo>
                <a:lnTo>
                  <a:pt x="953" y="424"/>
                </a:lnTo>
                <a:lnTo>
                  <a:pt x="953" y="318"/>
                </a:lnTo>
                <a:lnTo>
                  <a:pt x="0" y="318"/>
                </a:lnTo>
                <a:lnTo>
                  <a:pt x="0" y="106"/>
                </a:lnTo>
              </a:path>
            </a:pathLst>
          </a:custGeom>
          <a:solidFill>
            <a:srgbClr val="bbe0e3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106" name="CustomShape 3"/>
          <p:cNvSpPr/>
          <p:nvPr/>
        </p:nvSpPr>
        <p:spPr>
          <a:xfrm>
            <a:off x="2714760" y="4227480"/>
            <a:ext cx="62208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5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CustomShape 4"/>
          <p:cNvSpPr/>
          <p:nvPr/>
        </p:nvSpPr>
        <p:spPr>
          <a:xfrm>
            <a:off x="2711520" y="4495680"/>
            <a:ext cx="62208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6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CustomShape 5"/>
          <p:cNvSpPr/>
          <p:nvPr/>
        </p:nvSpPr>
        <p:spPr>
          <a:xfrm>
            <a:off x="2362320" y="304920"/>
            <a:ext cx="62208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22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CustomShape 6"/>
          <p:cNvSpPr/>
          <p:nvPr/>
        </p:nvSpPr>
        <p:spPr>
          <a:xfrm>
            <a:off x="3352680" y="304920"/>
            <a:ext cx="62244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17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CustomShape 7"/>
          <p:cNvSpPr/>
          <p:nvPr/>
        </p:nvSpPr>
        <p:spPr>
          <a:xfrm>
            <a:off x="3127320" y="1187280"/>
            <a:ext cx="62244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39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3" dur="indefinite" restart="never" nodeType="tmRoot">
          <p:childTnLst>
            <p:seq>
              <p:cTn id="74" dur="indefinite" nodeType="mainSeq"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extShape 1"/>
          <p:cNvSpPr txBox="1"/>
          <p:nvPr/>
        </p:nvSpPr>
        <p:spPr>
          <a:xfrm>
            <a:off x="0" y="533520"/>
            <a:ext cx="9144000" cy="632448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Autofit/>
          </a:bodyPr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void mystery(int x, int y)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{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z = x + y;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y = y + z;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x = x + y;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z = x + y;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return z;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}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void test()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{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a = 5;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b = 6;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c = mystery(a, b);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}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CustomShape 2"/>
          <p:cNvSpPr/>
          <p:nvPr/>
        </p:nvSpPr>
        <p:spPr>
          <a:xfrm>
            <a:off x="76320" y="3048120"/>
            <a:ext cx="457200" cy="152280"/>
          </a:xfrm>
          <a:custGeom>
            <a:avLst/>
            <a:gdLst/>
            <a:ahLst/>
            <a:rect l="0" t="0" r="r" b="b"/>
            <a:pathLst>
              <a:path w="1272" h="425">
                <a:moveTo>
                  <a:pt x="0" y="106"/>
                </a:moveTo>
                <a:lnTo>
                  <a:pt x="953" y="106"/>
                </a:lnTo>
                <a:lnTo>
                  <a:pt x="953" y="0"/>
                </a:lnTo>
                <a:lnTo>
                  <a:pt x="1271" y="212"/>
                </a:lnTo>
                <a:lnTo>
                  <a:pt x="953" y="424"/>
                </a:lnTo>
                <a:lnTo>
                  <a:pt x="953" y="318"/>
                </a:lnTo>
                <a:lnTo>
                  <a:pt x="0" y="318"/>
                </a:lnTo>
                <a:lnTo>
                  <a:pt x="0" y="106"/>
                </a:lnTo>
              </a:path>
            </a:pathLst>
          </a:custGeom>
          <a:solidFill>
            <a:srgbClr val="bbe0e3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113" name="CustomShape 3"/>
          <p:cNvSpPr/>
          <p:nvPr/>
        </p:nvSpPr>
        <p:spPr>
          <a:xfrm>
            <a:off x="2714760" y="4227480"/>
            <a:ext cx="62208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5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CustomShape 4"/>
          <p:cNvSpPr/>
          <p:nvPr/>
        </p:nvSpPr>
        <p:spPr>
          <a:xfrm>
            <a:off x="2711520" y="4495680"/>
            <a:ext cx="62208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6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CustomShape 5"/>
          <p:cNvSpPr/>
          <p:nvPr/>
        </p:nvSpPr>
        <p:spPr>
          <a:xfrm>
            <a:off x="2362320" y="304920"/>
            <a:ext cx="62208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22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CustomShape 6"/>
          <p:cNvSpPr/>
          <p:nvPr/>
        </p:nvSpPr>
        <p:spPr>
          <a:xfrm>
            <a:off x="3352680" y="304920"/>
            <a:ext cx="62244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17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CustomShape 7"/>
          <p:cNvSpPr/>
          <p:nvPr/>
        </p:nvSpPr>
        <p:spPr>
          <a:xfrm>
            <a:off x="3127320" y="1187280"/>
            <a:ext cx="62244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39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CustomShape 8"/>
          <p:cNvSpPr/>
          <p:nvPr/>
        </p:nvSpPr>
        <p:spPr>
          <a:xfrm>
            <a:off x="457200" y="4876920"/>
            <a:ext cx="457200" cy="152280"/>
          </a:xfrm>
          <a:custGeom>
            <a:avLst/>
            <a:gdLst/>
            <a:ahLst/>
            <a:rect l="0" t="0" r="r" b="b"/>
            <a:pathLst>
              <a:path w="1272" h="425">
                <a:moveTo>
                  <a:pt x="0" y="106"/>
                </a:moveTo>
                <a:lnTo>
                  <a:pt x="953" y="106"/>
                </a:lnTo>
                <a:lnTo>
                  <a:pt x="953" y="0"/>
                </a:lnTo>
                <a:lnTo>
                  <a:pt x="1271" y="212"/>
                </a:lnTo>
                <a:lnTo>
                  <a:pt x="953" y="424"/>
                </a:lnTo>
                <a:lnTo>
                  <a:pt x="953" y="318"/>
                </a:lnTo>
                <a:lnTo>
                  <a:pt x="0" y="318"/>
                </a:lnTo>
                <a:lnTo>
                  <a:pt x="0" y="106"/>
                </a:lnTo>
              </a:path>
            </a:pathLst>
          </a:custGeom>
          <a:solidFill>
            <a:srgbClr val="bbe0e3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119" name="CustomShape 9"/>
          <p:cNvSpPr/>
          <p:nvPr/>
        </p:nvSpPr>
        <p:spPr>
          <a:xfrm>
            <a:off x="4210200" y="4816440"/>
            <a:ext cx="62208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39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9" dur="indefinite" restart="never" nodeType="tmRoot">
          <p:childTnLst>
            <p:seq>
              <p:cTn id="80" dur="indefinite" nodeType="mainSeq">
                <p:childTnLst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nodeType="clickEffect" fill="hold" presetClass="exit" presetID="9">
                                  <p:stCondLst>
                                    <p:cond delay="0"/>
                                  </p:stCondLst>
                                  <p:childTnLst>
                                    <p:animEffect filter="dissolve" transition="out">
                                      <p:cBhvr additive="repl">
                                        <p:cTn id="84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nodeType="withEffect" fill="hold" presetClass="exit" presetID="9">
                                  <p:stCondLst>
                                    <p:cond delay="0"/>
                                  </p:stCondLst>
                                  <p:childTnLst>
                                    <p:animEffect filter="dissolve" transition="out">
                                      <p:cBhvr additive="repl">
                                        <p:cTn id="87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nodeType="withEffect" fill="hold" presetClass="exit" presetID="9">
                                  <p:stCondLst>
                                    <p:cond delay="0"/>
                                  </p:stCondLst>
                                  <p:childTnLst>
                                    <p:animEffect filter="dissolve" transition="out">
                                      <p:cBhvr additive="repl">
                                        <p:cTn id="90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nodeType="with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CustomShape 1"/>
          <p:cNvSpPr/>
          <p:nvPr/>
        </p:nvSpPr>
        <p:spPr>
          <a:xfrm>
            <a:off x="2743200" y="309600"/>
            <a:ext cx="3944880" cy="383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Boolean Operators  &amp;&amp;  ||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CustomShape 2"/>
          <p:cNvSpPr/>
          <p:nvPr/>
        </p:nvSpPr>
        <p:spPr>
          <a:xfrm>
            <a:off x="1035000" y="1646280"/>
            <a:ext cx="7267680" cy="5486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(row == 3) &amp;&amp; (topCoins &gt; 5) || (botCoins &gt; 5)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            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is equivalent to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ff3333"/>
                </a:solidFill>
                <a:latin typeface="Courier New"/>
              </a:rPr>
              <a:t>(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(row == 3) &amp;&amp; (topCoins &gt; 5)</a:t>
            </a:r>
            <a:r>
              <a:rPr b="1" lang="en-US" sz="2800" spc="-1" strike="noStrike">
                <a:solidFill>
                  <a:srgbClr val="ff3333"/>
                </a:solidFill>
                <a:latin typeface="Courier New"/>
              </a:rPr>
              <a:t>)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 || (botCoins &gt; 5)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 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 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&amp;&amp; has higher precedence than ||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                </a:t>
            </a:r>
            <a:r>
              <a:rPr b="1" lang="en-US" sz="1200" spc="-1" strike="noStrike">
                <a:solidFill>
                  <a:srgbClr val="000000"/>
                </a:solidFill>
                <a:latin typeface="Courier New"/>
              </a:rPr>
              <a:t>just as in algebra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                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2 * 3 + 4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                 </a:t>
            </a:r>
            <a:r>
              <a:rPr b="1" lang="en-US" sz="1200" spc="-1" strike="noStrike">
                <a:solidFill>
                  <a:srgbClr val="000000"/>
                </a:solidFill>
                <a:latin typeface="Courier New"/>
              </a:rPr>
              <a:t>is equivalent to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ff3333"/>
                </a:solidFill>
                <a:latin typeface="Courier New"/>
              </a:rPr>
              <a:t>           </a:t>
            </a:r>
            <a:r>
              <a:rPr b="1" lang="en-US" sz="2800" spc="-1" strike="noStrike">
                <a:solidFill>
                  <a:srgbClr val="ff3333"/>
                </a:solidFill>
                <a:latin typeface="Courier New"/>
              </a:rPr>
              <a:t>(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2 * 3</a:t>
            </a:r>
            <a:r>
              <a:rPr b="1" lang="en-US" sz="2800" spc="-1" strike="noStrike">
                <a:solidFill>
                  <a:srgbClr val="ff3333"/>
                </a:solidFill>
                <a:latin typeface="Courier New"/>
              </a:rPr>
              <a:t>)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 + 4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/>
          <p:cNvSpPr/>
          <p:nvPr/>
        </p:nvSpPr>
        <p:spPr>
          <a:xfrm>
            <a:off x="2743200" y="309600"/>
            <a:ext cx="3944880" cy="383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Boolean Operators  &amp;&amp;  ||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CustomShape 2"/>
          <p:cNvSpPr/>
          <p:nvPr/>
        </p:nvSpPr>
        <p:spPr>
          <a:xfrm>
            <a:off x="1035000" y="1646280"/>
            <a:ext cx="7267680" cy="34599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(row == 3) &amp;&amp; (topCoins &gt; 5) || (botCoins &gt; 5)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            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is equivalent to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ff3333"/>
                </a:solidFill>
                <a:latin typeface="Courier New"/>
              </a:rPr>
              <a:t>(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(row == 3) &amp;&amp; (topCoins &gt; 5)</a:t>
            </a:r>
            <a:r>
              <a:rPr b="1" lang="en-US" sz="2800" spc="-1" strike="noStrike">
                <a:solidFill>
                  <a:srgbClr val="ff3333"/>
                </a:solidFill>
                <a:latin typeface="Courier New"/>
              </a:rPr>
              <a:t>)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 || (botCoins &gt; 5)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 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 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         </a:t>
            </a:r>
            <a:r>
              <a:rPr b="1" lang="en-US" sz="1900" spc="-1" strike="noStrike">
                <a:solidFill>
                  <a:srgbClr val="ff3333"/>
                </a:solidFill>
                <a:latin typeface="Courier New"/>
              </a:rPr>
              <a:t>must put parentheses if we meant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(row == 3) &amp;&amp; </a:t>
            </a:r>
            <a:r>
              <a:rPr b="1" lang="en-US" sz="2800" spc="-1" strike="noStrike">
                <a:solidFill>
                  <a:srgbClr val="ff3333"/>
                </a:solidFill>
                <a:latin typeface="Courier New"/>
              </a:rPr>
              <a:t>(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(topCoins &gt; 5) || (botCoins &gt; 5)</a:t>
            </a:r>
            <a:r>
              <a:rPr b="1" lang="en-US" sz="2800" spc="-1" strike="noStrike">
                <a:solidFill>
                  <a:srgbClr val="ff3333"/>
                </a:solidFill>
                <a:latin typeface="Courier New"/>
              </a:rPr>
              <a:t>)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CustomShape 1"/>
          <p:cNvSpPr/>
          <p:nvPr/>
        </p:nvSpPr>
        <p:spPr>
          <a:xfrm>
            <a:off x="2743200" y="309600"/>
            <a:ext cx="3944880" cy="962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Boolean Operators  &amp;&amp;  ||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 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Truth Tables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25" name="Table 2"/>
          <p:cNvGraphicFramePr/>
          <p:nvPr/>
        </p:nvGraphicFramePr>
        <p:xfrm>
          <a:off x="574560" y="2276640"/>
          <a:ext cx="3612600" cy="1841040"/>
        </p:xfrm>
        <a:graphic>
          <a:graphicData uri="http://schemas.openxmlformats.org/drawingml/2006/table">
            <a:tbl>
              <a:tblPr/>
              <a:tblGrid>
                <a:gridCol w="1204200"/>
                <a:gridCol w="1204200"/>
                <a:gridCol w="1204560"/>
              </a:tblGrid>
              <a:tr h="368280">
                <a:tc>
                  <a:txBody>
                    <a:bodyPr lIns="90000" rIns="90000" tIns="46800" bIns="46800">
                      <a:noAutofit/>
                    </a:bodyPr>
                    <a:p>
                      <a:pPr algn="ctr"/>
                      <a:r>
                        <a:rPr b="1" lang="en-U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E1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/>
                      <a:r>
                        <a:rPr b="1" lang="en-U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E2</a:t>
                      </a:r>
                      <a:endParaRPr b="1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/>
                      <a:r>
                        <a:rPr b="1" lang="en-U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E1 &amp;&amp; E2</a:t>
                      </a:r>
                      <a:endParaRPr b="1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368280">
                <a:tc>
                  <a:txBody>
                    <a:bodyPr lIns="90000" rIns="90000" tIns="46800" bIns="46800">
                      <a:noAutofit/>
                    </a:bodyPr>
                    <a:p>
                      <a:pPr algn="ctr"/>
                      <a:r>
                        <a:rPr b="1" lang="en-U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b="1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/>
                      <a:r>
                        <a:rPr b="1" lang="en-U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b="1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/>
                      <a:r>
                        <a:rPr b="1" lang="en-U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b="1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368280">
                <a:tc>
                  <a:txBody>
                    <a:bodyPr lIns="90000" rIns="90000" tIns="46800" bIns="46800">
                      <a:noAutofit/>
                    </a:bodyPr>
                    <a:p>
                      <a:pPr algn="ctr"/>
                      <a:r>
                        <a:rPr b="1" lang="en-U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b="1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/>
                      <a:r>
                        <a:rPr b="1" lang="en-U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b="1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/>
                      <a:r>
                        <a:rPr b="1" lang="en-U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b="1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368280">
                <a:tc>
                  <a:txBody>
                    <a:bodyPr lIns="90000" rIns="90000" tIns="46800" bIns="46800">
                      <a:noAutofit/>
                    </a:bodyPr>
                    <a:p>
                      <a:pPr algn="ctr"/>
                      <a:r>
                        <a:rPr b="1" lang="en-U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b="1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/>
                      <a:r>
                        <a:rPr b="1" lang="en-U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b="1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/>
                      <a:r>
                        <a:rPr b="1" lang="en-U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b="1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368280">
                <a:tc>
                  <a:txBody>
                    <a:bodyPr lIns="90000" rIns="90000" tIns="46800" bIns="46800">
                      <a:noAutofit/>
                    </a:bodyPr>
                    <a:p>
                      <a:pPr algn="ctr"/>
                      <a:r>
                        <a:rPr b="1" lang="en-U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b="1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/>
                      <a:r>
                        <a:rPr b="1" lang="en-U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b="1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/>
                      <a:r>
                        <a:rPr b="1" lang="en-U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b="1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6" name="Table 3"/>
          <p:cNvGraphicFramePr/>
          <p:nvPr/>
        </p:nvGraphicFramePr>
        <p:xfrm>
          <a:off x="5166720" y="2308320"/>
          <a:ext cx="3338280" cy="1841040"/>
        </p:xfrm>
        <a:graphic>
          <a:graphicData uri="http://schemas.openxmlformats.org/drawingml/2006/table">
            <a:tbl>
              <a:tblPr/>
              <a:tblGrid>
                <a:gridCol w="1112760"/>
                <a:gridCol w="1112760"/>
                <a:gridCol w="1113120"/>
              </a:tblGrid>
              <a:tr h="368280">
                <a:tc>
                  <a:txBody>
                    <a:bodyPr lIns="90000" rIns="90000" tIns="46800" bIns="46800">
                      <a:noAutofit/>
                    </a:bodyPr>
                    <a:p>
                      <a:pPr algn="ctr"/>
                      <a:r>
                        <a:rPr b="1" lang="en-U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E1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/>
                      <a:r>
                        <a:rPr b="1" lang="en-U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E2</a:t>
                      </a:r>
                      <a:endParaRPr b="1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/>
                      <a:r>
                        <a:rPr b="1" lang="en-U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E1 || E2</a:t>
                      </a:r>
                      <a:endParaRPr b="1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368280">
                <a:tc>
                  <a:txBody>
                    <a:bodyPr lIns="90000" rIns="90000" tIns="46800" bIns="46800">
                      <a:noAutofit/>
                    </a:bodyPr>
                    <a:p>
                      <a:pPr algn="ctr"/>
                      <a:r>
                        <a:rPr b="1" lang="en-U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b="1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/>
                      <a:r>
                        <a:rPr b="1" lang="en-U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b="1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/>
                      <a:r>
                        <a:rPr b="1" lang="en-U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b="1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368280">
                <a:tc>
                  <a:txBody>
                    <a:bodyPr lIns="90000" rIns="90000" tIns="46800" bIns="46800">
                      <a:noAutofit/>
                    </a:bodyPr>
                    <a:p>
                      <a:pPr algn="ctr"/>
                      <a:r>
                        <a:rPr b="1" lang="en-U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b="1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/>
                      <a:r>
                        <a:rPr b="1" lang="en-U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b="1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/>
                      <a:r>
                        <a:rPr b="1" lang="en-U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b="1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368280">
                <a:tc>
                  <a:txBody>
                    <a:bodyPr lIns="90000" rIns="90000" tIns="46800" bIns="46800">
                      <a:noAutofit/>
                    </a:bodyPr>
                    <a:p>
                      <a:pPr algn="ctr"/>
                      <a:r>
                        <a:rPr b="1" lang="en-U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b="1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/>
                      <a:r>
                        <a:rPr b="1" lang="en-U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b="1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/>
                      <a:r>
                        <a:rPr b="1" lang="en-U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b="1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368280">
                <a:tc>
                  <a:txBody>
                    <a:bodyPr lIns="90000" rIns="90000" tIns="46800" bIns="46800">
                      <a:noAutofit/>
                    </a:bodyPr>
                    <a:p>
                      <a:pPr algn="ctr"/>
                      <a:r>
                        <a:rPr b="1" lang="en-U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b="1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/>
                      <a:r>
                        <a:rPr b="1" lang="en-U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b="1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>
                      <a:noAutofit/>
                    </a:bodyPr>
                    <a:p>
                      <a:pPr algn="ctr"/>
                      <a:r>
                        <a:rPr b="1" lang="en-US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 b="1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27" name="CustomShape 4"/>
          <p:cNvSpPr/>
          <p:nvPr/>
        </p:nvSpPr>
        <p:spPr>
          <a:xfrm>
            <a:off x="-4754880" y="8364600"/>
            <a:ext cx="3944880" cy="962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Boolean Operators  &amp;&amp;  ||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 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Truth Tables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CustomShape 5"/>
          <p:cNvSpPr/>
          <p:nvPr/>
        </p:nvSpPr>
        <p:spPr>
          <a:xfrm>
            <a:off x="1033200" y="4572000"/>
            <a:ext cx="2786760" cy="6728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&amp;&amp; somewhat like *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CustomShape 6"/>
          <p:cNvSpPr/>
          <p:nvPr/>
        </p:nvSpPr>
        <p:spPr>
          <a:xfrm>
            <a:off x="5484600" y="4581000"/>
            <a:ext cx="2786760" cy="6728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|| somewhat like +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Shape 1"/>
          <p:cNvSpPr txBox="1"/>
          <p:nvPr/>
        </p:nvSpPr>
        <p:spPr>
          <a:xfrm>
            <a:off x="457200" y="259056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>
            <a:noAutofit/>
          </a:bodyPr>
          <a:p>
            <a:pPr algn="ctr"/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METHOD EXECUTION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CustomShape 1"/>
          <p:cNvSpPr/>
          <p:nvPr/>
        </p:nvSpPr>
        <p:spPr>
          <a:xfrm>
            <a:off x="541440" y="2157480"/>
            <a:ext cx="2209680" cy="383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int i = 1;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CustomShape 2"/>
          <p:cNvSpPr/>
          <p:nvPr/>
        </p:nvSpPr>
        <p:spPr>
          <a:xfrm>
            <a:off x="2743200" y="309600"/>
            <a:ext cx="3655440" cy="383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FOR loop and WHILE loop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CustomShape 3"/>
          <p:cNvSpPr/>
          <p:nvPr/>
        </p:nvSpPr>
        <p:spPr>
          <a:xfrm>
            <a:off x="541440" y="2514600"/>
            <a:ext cx="2895480" cy="383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while (i &lt; 10)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CustomShape 4"/>
          <p:cNvSpPr/>
          <p:nvPr/>
        </p:nvSpPr>
        <p:spPr>
          <a:xfrm>
            <a:off x="533520" y="2895480"/>
            <a:ext cx="465120" cy="383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{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CustomShape 5"/>
          <p:cNvSpPr/>
          <p:nvPr/>
        </p:nvSpPr>
        <p:spPr>
          <a:xfrm>
            <a:off x="998640" y="3235320"/>
            <a:ext cx="2238120" cy="368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ourier New"/>
              </a:rPr>
              <a:t>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sum = sum + i;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CustomShape 6"/>
          <p:cNvSpPr/>
          <p:nvPr/>
        </p:nvSpPr>
        <p:spPr>
          <a:xfrm>
            <a:off x="998640" y="3519360"/>
            <a:ext cx="1689480" cy="368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 = i + 1;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6" name="CustomShape 7"/>
          <p:cNvSpPr/>
          <p:nvPr/>
        </p:nvSpPr>
        <p:spPr>
          <a:xfrm>
            <a:off x="536400" y="3809880"/>
            <a:ext cx="465480" cy="383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}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7" name="CustomShape 8"/>
          <p:cNvSpPr/>
          <p:nvPr/>
        </p:nvSpPr>
        <p:spPr>
          <a:xfrm>
            <a:off x="557280" y="1844640"/>
            <a:ext cx="2209680" cy="383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int sum = 0;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CustomShape 9"/>
          <p:cNvSpPr/>
          <p:nvPr/>
        </p:nvSpPr>
        <p:spPr>
          <a:xfrm>
            <a:off x="3962520" y="2514600"/>
            <a:ext cx="5181480" cy="383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for (         ;       ;          )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CustomShape 10"/>
          <p:cNvSpPr/>
          <p:nvPr/>
        </p:nvSpPr>
        <p:spPr>
          <a:xfrm>
            <a:off x="3925800" y="2895480"/>
            <a:ext cx="465120" cy="383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{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" name="CustomShape 11"/>
          <p:cNvSpPr/>
          <p:nvPr/>
        </p:nvSpPr>
        <p:spPr>
          <a:xfrm>
            <a:off x="3909960" y="3809880"/>
            <a:ext cx="465120" cy="383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}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" name="CustomShape 12"/>
          <p:cNvSpPr/>
          <p:nvPr/>
        </p:nvSpPr>
        <p:spPr>
          <a:xfrm>
            <a:off x="1547640" y="2514600"/>
            <a:ext cx="1119240" cy="383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i &lt; 10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CustomShape 13"/>
          <p:cNvSpPr/>
          <p:nvPr/>
        </p:nvSpPr>
        <p:spPr>
          <a:xfrm>
            <a:off x="998640" y="3516480"/>
            <a:ext cx="1689480" cy="368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 = i + 1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CustomShape 14"/>
          <p:cNvSpPr/>
          <p:nvPr/>
        </p:nvSpPr>
        <p:spPr>
          <a:xfrm>
            <a:off x="538200" y="2155680"/>
            <a:ext cx="2209680" cy="383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int i = 1;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" name="CustomShape 15"/>
          <p:cNvSpPr/>
          <p:nvPr/>
        </p:nvSpPr>
        <p:spPr>
          <a:xfrm>
            <a:off x="3962520" y="2201760"/>
            <a:ext cx="2209680" cy="383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int sum = 0;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5" name="CustomShape 16"/>
          <p:cNvSpPr/>
          <p:nvPr/>
        </p:nvSpPr>
        <p:spPr>
          <a:xfrm>
            <a:off x="996840" y="3235320"/>
            <a:ext cx="2238120" cy="368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ourier New"/>
              </a:rPr>
              <a:t>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sum = sum + i;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00" dur="indefinite" restart="never" nodeType="tmRoot">
          <p:childTnLst>
            <p:seq>
              <p:cTn id="101" dur="indefinite" nodeType="mainSeq">
                <p:childTnLst>
                  <p:par>
                    <p:cTn id="102" fill="hold">
                      <p:stCondLst>
                        <p:cond delay="0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nodeType="with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nodeType="with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nodeType="withEffect" fill="hold" presetClass="path" presetID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892 -0.00046 L 0.45417 0.05023 E">
                                      <p:cBhvr>
                                        <p:cTn id="123" dur="2000" fill="hold"/>
                                        <p:tgtEl>
                                          <p:spTgt spid="130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nodeType="clickEffect" fill="hold" presetClass="path" presetID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006 4.44444E-006 L 0.50833 4.44444E-006 E">
                                      <p:cBhvr>
                                        <p:cTn id="127" dur="2000" fill="hold"/>
                                        <p:tgtEl>
                                          <p:spTgt spid="141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nodeType="clickEffect" fill="hold" presetClass="path" presetID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006 3.7037E-007 L 0.68819 -0.1456 E">
                                      <p:cBhvr>
                                        <p:cTn id="131" dur="2000" fill="hold"/>
                                        <p:tgtEl>
                                          <p:spTgt spid="142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nodeType="withEffect" fill="hold" presetClass="path" presetID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007 -3.7037E-006 L 0.37586 0.00024 E">
                                      <p:cBhvr>
                                        <p:cTn id="137" dur="2000" fill="hold"/>
                                        <p:tgtEl>
                                          <p:spTgt spid="145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extShape 1"/>
          <p:cNvSpPr txBox="1"/>
          <p:nvPr/>
        </p:nvSpPr>
        <p:spPr>
          <a:xfrm>
            <a:off x="457200" y="259056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>
            <a:noAutofit/>
          </a:bodyPr>
          <a:p>
            <a:pPr algn="ctr"/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2D ARRAYS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CustomShape 1"/>
          <p:cNvSpPr/>
          <p:nvPr/>
        </p:nvSpPr>
        <p:spPr>
          <a:xfrm>
            <a:off x="3657600" y="309600"/>
            <a:ext cx="1628640" cy="383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2D Arrays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" name="CustomShape 2"/>
          <p:cNvSpPr/>
          <p:nvPr/>
        </p:nvSpPr>
        <p:spPr>
          <a:xfrm>
            <a:off x="228600" y="925560"/>
            <a:ext cx="8823960" cy="1465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ourier New"/>
              </a:rPr>
              <a:t>Write a method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sliceTriangle</a:t>
            </a:r>
            <a:r>
              <a:rPr b="0" lang="en-US" sz="1800" spc="-1" strike="noStrike">
                <a:solidFill>
                  <a:srgbClr val="000000"/>
                </a:solidFill>
                <a:latin typeface="Courier New"/>
              </a:rPr>
              <a:t> which takes as parameter a 2D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ourier New"/>
              </a:rPr>
              <a:t>array of integers and returns a copy of the original array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ourier New"/>
              </a:rPr>
              <a:t>such that only the elements on or above the two main diagonals are retained; the rest of the elements are set to 0.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49" name="Table 3"/>
          <p:cNvGraphicFramePr/>
          <p:nvPr/>
        </p:nvGraphicFramePr>
        <p:xfrm>
          <a:off x="5029200" y="2509920"/>
          <a:ext cx="3047760" cy="3144240"/>
        </p:xfrm>
        <a:graphic>
          <a:graphicData uri="http://schemas.openxmlformats.org/drawingml/2006/table">
            <a:tbl>
              <a:tblPr/>
              <a:tblGrid>
                <a:gridCol w="434880"/>
                <a:gridCol w="435240"/>
                <a:gridCol w="438120"/>
                <a:gridCol w="431640"/>
                <a:gridCol w="438120"/>
                <a:gridCol w="434880"/>
                <a:gridCol w="435240"/>
              </a:tblGrid>
              <a:tr h="426600"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26600">
                <a:tc>
                  <a:tcPr marL="90000" marR="90000"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26600">
                <a:tc>
                  <a:tcPr marL="90000" marR="90000"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26600">
                <a:tc>
                  <a:tcPr marL="90000" marR="90000"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57560">
                <a:tc>
                  <a:tcPr marL="90000" marR="90000"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57560">
                <a:tc>
                  <a:tcPr marL="90000" marR="90000"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57560">
                <a:tc>
                  <a:tcPr marL="90000" marR="90000"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50" name="Table 4"/>
          <p:cNvGraphicFramePr/>
          <p:nvPr/>
        </p:nvGraphicFramePr>
        <p:xfrm>
          <a:off x="1066680" y="2514600"/>
          <a:ext cx="3047760" cy="3144600"/>
        </p:xfrm>
        <a:graphic>
          <a:graphicData uri="http://schemas.openxmlformats.org/drawingml/2006/table">
            <a:tbl>
              <a:tblPr/>
              <a:tblGrid>
                <a:gridCol w="435240"/>
                <a:gridCol w="434880"/>
                <a:gridCol w="438120"/>
                <a:gridCol w="431640"/>
                <a:gridCol w="438120"/>
                <a:gridCol w="435240"/>
                <a:gridCol w="434880"/>
              </a:tblGrid>
              <a:tr h="426960"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57280"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26960"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26960"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52520"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26960"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27320"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8" dur="indefinite" restart="never" nodeType="tmRoot">
          <p:childTnLst>
            <p:seq>
              <p:cTn id="139" dur="indefinite" nodeType="mainSeq">
                <p:childTnLst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CustomShape 1"/>
          <p:cNvSpPr/>
          <p:nvPr/>
        </p:nvSpPr>
        <p:spPr>
          <a:xfrm>
            <a:off x="3657600" y="309600"/>
            <a:ext cx="1628640" cy="383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2D Arrays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2" name="CustomShape 2"/>
          <p:cNvSpPr/>
          <p:nvPr/>
        </p:nvSpPr>
        <p:spPr>
          <a:xfrm>
            <a:off x="228600" y="925560"/>
            <a:ext cx="9098280" cy="1465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ourier New"/>
              </a:rPr>
              <a:t>Write a method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sliceTriangle</a:t>
            </a:r>
            <a:r>
              <a:rPr b="0" lang="en-US" sz="1800" spc="-1" strike="noStrike">
                <a:solidFill>
                  <a:srgbClr val="000000"/>
                </a:solidFill>
                <a:latin typeface="Courier New"/>
              </a:rPr>
              <a:t> which takes as parameter a 2D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ourier New"/>
              </a:rPr>
              <a:t>array of integers and returns a copy of the original array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ourier New"/>
              </a:rPr>
              <a:t>such that only the elements on or above the two main diagonals are retained; the rest of the elements are set to 0.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" name="CustomShape 3"/>
          <p:cNvSpPr/>
          <p:nvPr/>
        </p:nvSpPr>
        <p:spPr>
          <a:xfrm>
            <a:off x="533520" y="2590920"/>
            <a:ext cx="3124080" cy="366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4" name="CustomShape 4"/>
          <p:cNvSpPr/>
          <p:nvPr/>
        </p:nvSpPr>
        <p:spPr>
          <a:xfrm>
            <a:off x="1052280" y="2366280"/>
            <a:ext cx="4724640" cy="17989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1" lang="en-US" sz="1400" spc="-1" strike="noStrike" u="sng">
                <a:solidFill>
                  <a:srgbClr val="000000"/>
                </a:solidFill>
                <a:uFillTx/>
                <a:latin typeface="Courier New"/>
              </a:rPr>
              <a:t>row</a:t>
            </a: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      </a:t>
            </a:r>
            <a:r>
              <a:rPr b="1" lang="en-US" sz="1400" spc="-1" strike="noStrike" u="sng">
                <a:solidFill>
                  <a:srgbClr val="000000"/>
                </a:solidFill>
                <a:uFillTx/>
                <a:latin typeface="Courier New"/>
              </a:rPr>
              <a:t>columns                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 </a:t>
            </a: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0       [0 .. 6]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 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 </a:t>
            </a: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1       [1 .. 5]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 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 </a:t>
            </a: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2       [2 .. 4]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 </a:t>
            </a: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3       [3 .. 3]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" name="CustomShape 5"/>
          <p:cNvSpPr/>
          <p:nvPr/>
        </p:nvSpPr>
        <p:spPr>
          <a:xfrm>
            <a:off x="5108400" y="2182680"/>
            <a:ext cx="3000600" cy="3070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0   1   2   3   4   5   6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56" name="Table 6"/>
          <p:cNvGraphicFramePr/>
          <p:nvPr/>
        </p:nvGraphicFramePr>
        <p:xfrm>
          <a:off x="5029200" y="2509920"/>
          <a:ext cx="3047760" cy="3144240"/>
        </p:xfrm>
        <a:graphic>
          <a:graphicData uri="http://schemas.openxmlformats.org/drawingml/2006/table">
            <a:tbl>
              <a:tblPr/>
              <a:tblGrid>
                <a:gridCol w="434880"/>
                <a:gridCol w="435240"/>
                <a:gridCol w="438120"/>
                <a:gridCol w="431640"/>
                <a:gridCol w="438120"/>
                <a:gridCol w="434880"/>
                <a:gridCol w="435240"/>
              </a:tblGrid>
              <a:tr h="426600"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26600">
                <a:tc>
                  <a:tcPr marL="90000" marR="90000"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26600">
                <a:tc>
                  <a:tcPr marL="90000" marR="90000"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26600">
                <a:tc>
                  <a:tcPr marL="90000" marR="90000"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57560">
                <a:tc>
                  <a:tcPr marL="90000" marR="90000"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57560">
                <a:tc>
                  <a:tcPr marL="90000" marR="90000"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57560">
                <a:tc>
                  <a:tcPr marL="90000" marR="90000"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57" name="CustomShape 7"/>
          <p:cNvSpPr/>
          <p:nvPr/>
        </p:nvSpPr>
        <p:spPr>
          <a:xfrm>
            <a:off x="1052280" y="2363400"/>
            <a:ext cx="4724640" cy="17989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1" lang="en-US" sz="1400" spc="-1" strike="noStrike" u="sng">
                <a:solidFill>
                  <a:srgbClr val="000000"/>
                </a:solidFill>
                <a:uFillTx/>
                <a:latin typeface="Courier New"/>
              </a:rPr>
              <a:t>row</a:t>
            </a: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      </a:t>
            </a:r>
            <a:r>
              <a:rPr b="1" lang="en-US" sz="1400" spc="-1" strike="noStrike" u="sng">
                <a:solidFill>
                  <a:srgbClr val="000000"/>
                </a:solidFill>
                <a:uFillTx/>
                <a:latin typeface="Courier New"/>
              </a:rPr>
              <a:t>columns             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 </a:t>
            </a: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0       [0 .. 7)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 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 </a:t>
            </a: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1       [1 .. 6)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 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 </a:t>
            </a: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2       [2 .. 5)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 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 </a:t>
            </a: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3       [3 .. 4)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48" dur="indefinite" restart="never" nodeType="tmRoot">
          <p:childTnLst>
            <p:seq>
              <p:cTn id="149" dur="indefinite" nodeType="mainSeq">
                <p:childTnLst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nodeType="click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CustomShape 1"/>
          <p:cNvSpPr/>
          <p:nvPr/>
        </p:nvSpPr>
        <p:spPr>
          <a:xfrm>
            <a:off x="3657600" y="309600"/>
            <a:ext cx="1628640" cy="383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2D Arrays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9" name="CustomShape 2"/>
          <p:cNvSpPr/>
          <p:nvPr/>
        </p:nvSpPr>
        <p:spPr>
          <a:xfrm>
            <a:off x="228600" y="925560"/>
            <a:ext cx="9189720" cy="1465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ourier New"/>
              </a:rPr>
              <a:t>Write a method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sliceTriangle</a:t>
            </a:r>
            <a:r>
              <a:rPr b="0" lang="en-US" sz="1800" spc="-1" strike="noStrike">
                <a:solidFill>
                  <a:srgbClr val="000000"/>
                </a:solidFill>
                <a:latin typeface="Courier New"/>
              </a:rPr>
              <a:t> which takes as parameter a 2D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ourier New"/>
              </a:rPr>
              <a:t>array of integers and returns a copy of the original array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ourier New"/>
              </a:rPr>
              <a:t>such that only the elements on or above the two main diagonals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ourier New"/>
              </a:rPr>
              <a:t>are retained; the rest of the elements are set to 0.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0" name="CustomShape 3"/>
          <p:cNvSpPr/>
          <p:nvPr/>
        </p:nvSpPr>
        <p:spPr>
          <a:xfrm>
            <a:off x="533520" y="2590920"/>
            <a:ext cx="3124080" cy="366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1" name="CustomShape 4"/>
          <p:cNvSpPr/>
          <p:nvPr/>
        </p:nvSpPr>
        <p:spPr>
          <a:xfrm>
            <a:off x="1052280" y="2366280"/>
            <a:ext cx="4496040" cy="17989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1" lang="en-US" sz="1400" spc="-1" strike="noStrike" u="sng">
                <a:solidFill>
                  <a:srgbClr val="000000"/>
                </a:solidFill>
                <a:uFillTx/>
                <a:latin typeface="Courier New"/>
              </a:rPr>
              <a:t>row</a:t>
            </a: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      </a:t>
            </a:r>
            <a:r>
              <a:rPr b="1" lang="en-US" sz="1400" spc="-1" strike="noStrike" u="sng">
                <a:solidFill>
                  <a:srgbClr val="000000"/>
                </a:solidFill>
                <a:uFillTx/>
                <a:latin typeface="Courier New"/>
              </a:rPr>
              <a:t>columns                 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 </a:t>
            </a: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0       [0 .. 7) = [0 .. size-0)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 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 </a:t>
            </a: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1       [1 .. 6) = [1 .. size-1)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 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 </a:t>
            </a: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2       [2 .. 5) = [2 .. size-2)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 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 </a:t>
            </a: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3       [3 .. 4) = [3 .. size-3)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2" name="CustomShape 5"/>
          <p:cNvSpPr/>
          <p:nvPr/>
        </p:nvSpPr>
        <p:spPr>
          <a:xfrm>
            <a:off x="5108400" y="2182680"/>
            <a:ext cx="3000600" cy="3070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0   1   2   3   4   5   6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3" name="CustomShape 6"/>
          <p:cNvSpPr/>
          <p:nvPr/>
        </p:nvSpPr>
        <p:spPr>
          <a:xfrm>
            <a:off x="1052280" y="4345920"/>
            <a:ext cx="4419720" cy="368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</a:t>
            </a: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r       [? .. ?)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4" name="CustomShape 7"/>
          <p:cNvSpPr/>
          <p:nvPr/>
        </p:nvSpPr>
        <p:spPr>
          <a:xfrm>
            <a:off x="1052280" y="4633200"/>
            <a:ext cx="4419720" cy="368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</a:t>
            </a: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r       [r .. size-r)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65" name="Table 8"/>
          <p:cNvGraphicFramePr/>
          <p:nvPr/>
        </p:nvGraphicFramePr>
        <p:xfrm>
          <a:off x="5029200" y="2509920"/>
          <a:ext cx="3047760" cy="3144240"/>
        </p:xfrm>
        <a:graphic>
          <a:graphicData uri="http://schemas.openxmlformats.org/drawingml/2006/table">
            <a:tbl>
              <a:tblPr/>
              <a:tblGrid>
                <a:gridCol w="434880"/>
                <a:gridCol w="435240"/>
                <a:gridCol w="438120"/>
                <a:gridCol w="431640"/>
                <a:gridCol w="438120"/>
                <a:gridCol w="434880"/>
                <a:gridCol w="435240"/>
              </a:tblGrid>
              <a:tr h="426600"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1368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26600">
                <a:tc>
                  <a:tcPr marL="90000" marR="90000"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26600">
                <a:tc>
                  <a:tcPr marL="90000" marR="90000"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26600">
                <a:tc>
                  <a:tcPr marL="90000" marR="90000"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0000" rIns="90000" tIns="91440" bIns="91440" anchor="ctr" anchorCtr="1">
                      <a:noAutofit/>
                    </a:bodyPr>
                    <a:p>
                      <a:pPr>
                        <a:spcBef>
                          <a:spcPts val="400"/>
                        </a:spcBef>
                      </a:pPr>
                      <a:r>
                        <a:rPr b="0" lang="en-US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57560">
                <a:tc>
                  <a:tcPr marL="90000" marR="90000"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57560">
                <a:tc>
                  <a:tcPr marL="90000" marR="90000"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576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57560">
                <a:tc>
                  <a:tcPr marL="90000" marR="90000">
                    <a:lnL w="1368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576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90000" marR="90000">
                    <a:lnL w="5760">
                      <a:solidFill>
                        <a:srgbClr val="000000"/>
                      </a:solidFill>
                    </a:lnL>
                    <a:lnR w="13680">
                      <a:solidFill>
                        <a:srgbClr val="000000"/>
                      </a:solidFill>
                    </a:lnR>
                    <a:lnT w="5760">
                      <a:solidFill>
                        <a:srgbClr val="000000"/>
                      </a:solidFill>
                    </a:lnT>
                    <a:lnB w="1368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61" dur="indefinite" restart="never" nodeType="tmRoot">
          <p:childTnLst>
            <p:seq>
              <p:cTn id="162" dur="indefinite" nodeType="mainSeq">
                <p:childTnLst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CustomShape 1"/>
          <p:cNvSpPr/>
          <p:nvPr/>
        </p:nvSpPr>
        <p:spPr>
          <a:xfrm>
            <a:off x="3657600" y="309600"/>
            <a:ext cx="1628640" cy="383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2D Arrays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7" name="CustomShape 2"/>
          <p:cNvSpPr/>
          <p:nvPr/>
        </p:nvSpPr>
        <p:spPr>
          <a:xfrm>
            <a:off x="228600" y="925560"/>
            <a:ext cx="9281160" cy="1465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ourier New"/>
              </a:rPr>
              <a:t>Write a method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sliceTriangle</a:t>
            </a:r>
            <a:r>
              <a:rPr b="0" lang="en-US" sz="1800" spc="-1" strike="noStrike">
                <a:solidFill>
                  <a:srgbClr val="000000"/>
                </a:solidFill>
                <a:latin typeface="Courier New"/>
              </a:rPr>
              <a:t> which takes as parameter a 2D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ourier New"/>
              </a:rPr>
              <a:t>array of integers and returns a copy of the original array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ourier New"/>
              </a:rPr>
              <a:t>such that only the elements on or above the two main diagonals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ourier New"/>
              </a:rPr>
              <a:t>are retained; the rest of the elements are set to 0.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8" name="CustomShape 3"/>
          <p:cNvSpPr/>
          <p:nvPr/>
        </p:nvSpPr>
        <p:spPr>
          <a:xfrm>
            <a:off x="533520" y="2590920"/>
            <a:ext cx="3124080" cy="366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9" name="CustomShape 4"/>
          <p:cNvSpPr/>
          <p:nvPr/>
        </p:nvSpPr>
        <p:spPr>
          <a:xfrm>
            <a:off x="152280" y="2438280"/>
            <a:ext cx="4724640" cy="1159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1" lang="en-US" sz="1400" spc="-1" strike="noStrike" u="sng">
                <a:solidFill>
                  <a:srgbClr val="000000"/>
                </a:solidFill>
                <a:uFillTx/>
                <a:latin typeface="Courier New"/>
              </a:rPr>
              <a:t>row</a:t>
            </a: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      </a:t>
            </a:r>
            <a:r>
              <a:rPr b="1" lang="en-US" sz="1400" spc="-1" strike="noStrike" u="sng">
                <a:solidFill>
                  <a:srgbClr val="000000"/>
                </a:solidFill>
                <a:uFillTx/>
                <a:latin typeface="Courier New"/>
              </a:rPr>
              <a:t>columns                 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 </a:t>
            </a: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0       [0 .. 7) = [0 .. size-0)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 </a:t>
            </a: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1       [1 .. 6) = [1 .. size-1)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 </a:t>
            </a: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2       [2 .. 5) = [2 .. size-2)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 </a:t>
            </a: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3       [3 .. 4) = [3 .. size-3)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0" name="CustomShape 5"/>
          <p:cNvSpPr/>
          <p:nvPr/>
        </p:nvSpPr>
        <p:spPr>
          <a:xfrm>
            <a:off x="4267080" y="2568600"/>
            <a:ext cx="4800600" cy="30776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1" lang="en-US" sz="1400" spc="-1" strike="noStrike">
                <a:solidFill>
                  <a:srgbClr val="000099"/>
                </a:solidFill>
                <a:latin typeface="Courier New"/>
              </a:rPr>
              <a:t>int[][] sliceTriangle(int[][] table)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400" spc="-1" strike="noStrike">
                <a:solidFill>
                  <a:srgbClr val="000099"/>
                </a:solidFill>
                <a:latin typeface="Courier New"/>
              </a:rPr>
              <a:t>{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400" spc="-1" strike="noStrike">
                <a:solidFill>
                  <a:srgbClr val="000099"/>
                </a:solidFill>
                <a:latin typeface="Courier New"/>
              </a:rPr>
              <a:t>   </a:t>
            </a:r>
            <a:r>
              <a:rPr b="1" lang="en-US" sz="1400" spc="-1" strike="noStrike">
                <a:solidFill>
                  <a:srgbClr val="000099"/>
                </a:solidFill>
                <a:latin typeface="Courier New"/>
              </a:rPr>
              <a:t>int size = table.length;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400" spc="-1" strike="noStrike">
                <a:solidFill>
                  <a:srgbClr val="000099"/>
                </a:solidFill>
                <a:latin typeface="Courier New"/>
              </a:rPr>
              <a:t>   </a:t>
            </a:r>
            <a:r>
              <a:rPr b="1" lang="en-US" sz="1400" spc="-1" strike="noStrike">
                <a:solidFill>
                  <a:srgbClr val="000099"/>
                </a:solidFill>
                <a:latin typeface="Courier New"/>
              </a:rPr>
              <a:t>int[][] result = new int[size][size];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400" spc="-1" strike="noStrike">
                <a:solidFill>
                  <a:srgbClr val="000099"/>
                </a:solidFill>
                <a:latin typeface="Courier New"/>
              </a:rPr>
              <a:t>   </a:t>
            </a:r>
            <a:r>
              <a:rPr b="1" lang="en-US" sz="1400" spc="-1" strike="noStrike">
                <a:solidFill>
                  <a:srgbClr val="000099"/>
                </a:solidFill>
                <a:latin typeface="Courier New"/>
              </a:rPr>
              <a:t>for (int r = 0; r &lt;= size/2; r++)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400" spc="-1" strike="noStrike">
                <a:solidFill>
                  <a:srgbClr val="000099"/>
                </a:solidFill>
                <a:latin typeface="Courier New"/>
              </a:rPr>
              <a:t>   </a:t>
            </a:r>
            <a:r>
              <a:rPr b="1" lang="en-US" sz="1400" spc="-1" strike="noStrike">
                <a:solidFill>
                  <a:srgbClr val="000099"/>
                </a:solidFill>
                <a:latin typeface="Courier New"/>
              </a:rPr>
              <a:t>{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400" spc="-1" strike="noStrike">
                <a:solidFill>
                  <a:srgbClr val="000099"/>
                </a:solidFill>
                <a:latin typeface="Courier New"/>
              </a:rPr>
              <a:t>      </a:t>
            </a:r>
            <a:r>
              <a:rPr b="1" lang="en-US" sz="1400" spc="-1" strike="noStrike">
                <a:solidFill>
                  <a:srgbClr val="000099"/>
                </a:solidFill>
                <a:latin typeface="Courier New"/>
              </a:rPr>
              <a:t>for (int c = r; c &lt; size-r; c++)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400" spc="-1" strike="noStrike">
                <a:solidFill>
                  <a:srgbClr val="000099"/>
                </a:solidFill>
                <a:latin typeface="Courier New"/>
              </a:rPr>
              <a:t>      </a:t>
            </a:r>
            <a:r>
              <a:rPr b="1" lang="en-US" sz="1400" spc="-1" strike="noStrike">
                <a:solidFill>
                  <a:srgbClr val="000099"/>
                </a:solidFill>
                <a:latin typeface="Courier New"/>
              </a:rPr>
              <a:t>{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400" spc="-1" strike="noStrike">
                <a:solidFill>
                  <a:srgbClr val="000099"/>
                </a:solidFill>
                <a:latin typeface="Courier New"/>
              </a:rPr>
              <a:t>          </a:t>
            </a:r>
            <a:r>
              <a:rPr b="1" lang="en-US" sz="1400" spc="-1" strike="noStrike">
                <a:solidFill>
                  <a:srgbClr val="000099"/>
                </a:solidFill>
                <a:latin typeface="Courier New"/>
              </a:rPr>
              <a:t>result[r][c] = table[r][c];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400" spc="-1" strike="noStrike">
                <a:solidFill>
                  <a:srgbClr val="000099"/>
                </a:solidFill>
                <a:latin typeface="Courier New"/>
              </a:rPr>
              <a:t>      </a:t>
            </a:r>
            <a:r>
              <a:rPr b="1" lang="en-US" sz="1400" spc="-1" strike="noStrike">
                <a:solidFill>
                  <a:srgbClr val="000099"/>
                </a:solidFill>
                <a:latin typeface="Courier New"/>
              </a:rPr>
              <a:t>}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400" spc="-1" strike="noStrike">
                <a:solidFill>
                  <a:srgbClr val="000099"/>
                </a:solidFill>
                <a:latin typeface="Courier New"/>
              </a:rPr>
              <a:t>   </a:t>
            </a:r>
            <a:r>
              <a:rPr b="1" lang="en-US" sz="1400" spc="-1" strike="noStrike">
                <a:solidFill>
                  <a:srgbClr val="000099"/>
                </a:solidFill>
                <a:latin typeface="Courier New"/>
              </a:rPr>
              <a:t>}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400" spc="-1" strike="noStrike">
                <a:solidFill>
                  <a:srgbClr val="000099"/>
                </a:solidFill>
                <a:latin typeface="Courier New"/>
              </a:rPr>
              <a:t>   </a:t>
            </a:r>
            <a:r>
              <a:rPr b="1" lang="en-US" sz="1400" spc="-1" strike="noStrike">
                <a:solidFill>
                  <a:srgbClr val="000099"/>
                </a:solidFill>
                <a:latin typeface="Courier New"/>
              </a:rPr>
              <a:t>return result;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400" spc="-1" strike="noStrike">
                <a:solidFill>
                  <a:srgbClr val="000099"/>
                </a:solidFill>
                <a:latin typeface="Courier New"/>
              </a:rPr>
              <a:t>}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1" name="CustomShape 6"/>
          <p:cNvSpPr/>
          <p:nvPr/>
        </p:nvSpPr>
        <p:spPr>
          <a:xfrm>
            <a:off x="152280" y="3733920"/>
            <a:ext cx="4419720" cy="368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</a:t>
            </a: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r       [? .. ?)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2" name="CustomShape 7"/>
          <p:cNvSpPr/>
          <p:nvPr/>
        </p:nvSpPr>
        <p:spPr>
          <a:xfrm>
            <a:off x="152280" y="4019400"/>
            <a:ext cx="4419720" cy="368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</a:t>
            </a:r>
            <a:r>
              <a:rPr b="1" lang="en-US" sz="1400" spc="-1" strike="noStrike">
                <a:solidFill>
                  <a:srgbClr val="000000"/>
                </a:solidFill>
                <a:latin typeface="Courier New"/>
              </a:rPr>
              <a:t>r       [r .. size-r)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TextShape 1"/>
          <p:cNvSpPr txBox="1"/>
          <p:nvPr/>
        </p:nvSpPr>
        <p:spPr>
          <a:xfrm>
            <a:off x="457200" y="259056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>
            <a:noAutofit/>
          </a:bodyPr>
          <a:p>
            <a:pPr algn="ctr"/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ALGORITHMS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>
            <a:noAutofit/>
          </a:bodyPr>
          <a:p>
            <a:pPr algn="ctr"/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Algorithms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5" name="TextShape 2"/>
          <p:cNvSpPr txBox="1"/>
          <p:nvPr/>
        </p:nvSpPr>
        <p:spPr>
          <a:xfrm>
            <a:off x="456840" y="1600200"/>
            <a:ext cx="8839080" cy="5029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675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700" spc="-1" strike="noStrike">
                <a:solidFill>
                  <a:srgbClr val="000000"/>
                </a:solidFill>
                <a:latin typeface="Arial"/>
              </a:rPr>
              <a:t>Sorting – </a:t>
            </a:r>
            <a:r>
              <a:rPr b="0" i="1" lang="en-US" sz="2700" spc="-1" strike="noStrike">
                <a:solidFill>
                  <a:srgbClr val="000000"/>
                </a:solidFill>
                <a:latin typeface="Arial"/>
              </a:rPr>
              <a:t>Bubble Sort </a:t>
            </a:r>
            <a:r>
              <a:rPr b="0" lang="en-US" sz="2700" spc="-1" strike="noStrike">
                <a:solidFill>
                  <a:srgbClr val="000000"/>
                </a:solidFill>
                <a:latin typeface="Arial"/>
              </a:rPr>
              <a:t>and </a:t>
            </a:r>
            <a:r>
              <a:rPr b="0" i="1" lang="en-US" sz="2700" spc="-1" strike="noStrike">
                <a:solidFill>
                  <a:srgbClr val="000000"/>
                </a:solidFill>
                <a:latin typeface="Arial"/>
              </a:rPr>
              <a:t>Selection Sort</a:t>
            </a:r>
            <a:endParaRPr b="0" lang="en-US" sz="27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675"/>
              </a:spcBef>
              <a:buClr>
                <a:srgbClr val="000000"/>
              </a:buClr>
              <a:buFont typeface="Arial"/>
              <a:buChar char="•"/>
            </a:pPr>
            <a:endParaRPr b="0" lang="en-US" sz="27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675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700" spc="-1" strike="noStrike">
                <a:solidFill>
                  <a:srgbClr val="000000"/>
                </a:solidFill>
                <a:latin typeface="Arial"/>
              </a:rPr>
              <a:t>Comparison – </a:t>
            </a:r>
            <a:r>
              <a:rPr b="0" i="1" lang="en-US" sz="2700" spc="-1" strike="noStrike">
                <a:solidFill>
                  <a:srgbClr val="000000"/>
                </a:solidFill>
                <a:latin typeface="Arial"/>
              </a:rPr>
              <a:t>best case, average, case, worst case</a:t>
            </a:r>
            <a:endParaRPr b="0" lang="en-US" sz="27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675"/>
              </a:spcBef>
            </a:pPr>
            <a:endParaRPr b="0" lang="en-US" sz="27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675"/>
              </a:spcBef>
            </a:pPr>
            <a:endParaRPr b="0" lang="en-US" sz="27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675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700" spc="-1" strike="noStrike">
                <a:solidFill>
                  <a:srgbClr val="000000"/>
                </a:solidFill>
                <a:latin typeface="Arial"/>
              </a:rPr>
              <a:t>Searching – </a:t>
            </a:r>
            <a:r>
              <a:rPr b="0" i="1" lang="en-US" sz="2700" spc="-1" strike="noStrike">
                <a:solidFill>
                  <a:srgbClr val="000000"/>
                </a:solidFill>
                <a:latin typeface="Arial"/>
              </a:rPr>
              <a:t>Linear Search </a:t>
            </a:r>
            <a:r>
              <a:rPr b="0" lang="en-US" sz="2700" spc="-1" strike="noStrike">
                <a:solidFill>
                  <a:srgbClr val="000000"/>
                </a:solidFill>
                <a:latin typeface="Arial"/>
              </a:rPr>
              <a:t>and </a:t>
            </a:r>
            <a:r>
              <a:rPr b="0" i="1" lang="en-US" sz="2700" spc="-1" strike="noStrike">
                <a:solidFill>
                  <a:srgbClr val="000000"/>
                </a:solidFill>
                <a:latin typeface="Arial"/>
              </a:rPr>
              <a:t>Binary Search</a:t>
            </a:r>
            <a:endParaRPr b="0" lang="en-US" sz="27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675"/>
              </a:spcBef>
              <a:buClr>
                <a:srgbClr val="000000"/>
              </a:buClr>
              <a:buFont typeface="Arial"/>
              <a:buChar char="•"/>
            </a:pPr>
            <a:endParaRPr b="0" lang="en-US" sz="27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675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700" spc="-1" strike="noStrike">
                <a:solidFill>
                  <a:srgbClr val="000000"/>
                </a:solidFill>
                <a:latin typeface="Arial"/>
              </a:rPr>
              <a:t>Assumptions and Comparison</a:t>
            </a:r>
            <a:endParaRPr b="0" lang="en-US" sz="27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675"/>
              </a:spcBef>
            </a:pPr>
            <a:endParaRPr b="0" lang="en-US" sz="27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675"/>
              </a:spcBef>
            </a:pPr>
            <a:endParaRPr b="0" lang="en-US" sz="27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TextShape 1"/>
          <p:cNvSpPr txBox="1"/>
          <p:nvPr/>
        </p:nvSpPr>
        <p:spPr>
          <a:xfrm>
            <a:off x="457200" y="259056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>
            <a:noAutofit/>
          </a:bodyPr>
          <a:p>
            <a:pPr algn="ctr"/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RECURSION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TextShape 1"/>
          <p:cNvSpPr txBox="1"/>
          <p:nvPr/>
        </p:nvSpPr>
        <p:spPr>
          <a:xfrm>
            <a:off x="-360" y="1523880"/>
            <a:ext cx="4800600" cy="2819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void mystery(int n) 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{ 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if (n == 0) 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{ 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System.out.println("done!"); 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} 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else 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{ 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</a:t>
            </a:r>
            <a:r>
              <a:rPr b="1" lang="en-US" sz="1600" spc="-1" strike="noStrike">
                <a:solidFill>
                  <a:srgbClr val="000000"/>
                </a:solidFill>
                <a:latin typeface="Courier New"/>
              </a:rPr>
              <a:t>System.out.println(n); </a:t>
            </a:r>
            <a:br/>
            <a:r>
              <a:rPr b="1" lang="en-US" sz="1600" spc="-1" strike="noStrike">
                <a:solidFill>
                  <a:srgbClr val="000000"/>
                </a:solidFill>
                <a:latin typeface="Courier New"/>
              </a:rPr>
              <a:t>        mystery(n - 1);</a:t>
            </a:r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} 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} 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8" name="CustomShape 2"/>
          <p:cNvSpPr/>
          <p:nvPr/>
        </p:nvSpPr>
        <p:spPr>
          <a:xfrm>
            <a:off x="990720" y="4572000"/>
            <a:ext cx="761760" cy="1905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5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4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3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2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1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done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9" name="CustomShape 3"/>
          <p:cNvSpPr/>
          <p:nvPr/>
        </p:nvSpPr>
        <p:spPr>
          <a:xfrm>
            <a:off x="6324480" y="4572000"/>
            <a:ext cx="762120" cy="1905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done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1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2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3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4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5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0" name="CustomShape 4"/>
          <p:cNvSpPr/>
          <p:nvPr/>
        </p:nvSpPr>
        <p:spPr>
          <a:xfrm>
            <a:off x="762120" y="309600"/>
            <a:ext cx="7130160" cy="383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What is displayed after the call  mystery(5)  ?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1" name="TextShape 5"/>
          <p:cNvSpPr txBox="1"/>
          <p:nvPr/>
        </p:nvSpPr>
        <p:spPr>
          <a:xfrm>
            <a:off x="4572000" y="1526400"/>
            <a:ext cx="4800600" cy="2819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void mystery(int n) 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{ 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if (n == 0) 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{ 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System.out.println("done!"); 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} 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else 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{ 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</a:t>
            </a:r>
            <a:r>
              <a:rPr b="1" lang="en-US" sz="1600" spc="-1" strike="noStrike">
                <a:solidFill>
                  <a:srgbClr val="000000"/>
                </a:solidFill>
                <a:latin typeface="Courier New"/>
              </a:rPr>
              <a:t>mystery(n - 1); </a:t>
            </a:r>
            <a:br/>
            <a:r>
              <a:rPr b="1" lang="en-US" sz="1600" spc="-1" strike="noStrike">
                <a:solidFill>
                  <a:srgbClr val="000000"/>
                </a:solidFill>
                <a:latin typeface="Courier New"/>
              </a:rPr>
              <a:t>        System.out.println(n);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} 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} 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71" dur="indefinite" restart="never" nodeType="tmRoot">
          <p:childTnLst>
            <p:seq>
              <p:cTn id="172" dur="indefinite" nodeType="mainSeq">
                <p:childTnLst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nodeType="clickEffect" fill="hold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 additive="repl">
                                        <p:cTn id="177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nodeType="clickEffect" fill="hold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 additive="repl">
                                        <p:cTn id="182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0" y="533520"/>
            <a:ext cx="9144000" cy="632448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Autofit/>
          </a:bodyPr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void mystery(int x, int y)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{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z = x + y;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y = y + z;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x = x + y;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z = x + y;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return z;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}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void test()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{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a = 5;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b = 6;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c = mystery(a, b);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}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CustomShape 2"/>
          <p:cNvSpPr/>
          <p:nvPr/>
        </p:nvSpPr>
        <p:spPr>
          <a:xfrm>
            <a:off x="380880" y="4267080"/>
            <a:ext cx="457200" cy="152640"/>
          </a:xfrm>
          <a:custGeom>
            <a:avLst/>
            <a:gdLst/>
            <a:ahLst/>
            <a:rect l="0" t="0" r="r" b="b"/>
            <a:pathLst>
              <a:path w="1272" h="426">
                <a:moveTo>
                  <a:pt x="0" y="106"/>
                </a:moveTo>
                <a:lnTo>
                  <a:pt x="953" y="106"/>
                </a:lnTo>
                <a:lnTo>
                  <a:pt x="953" y="0"/>
                </a:lnTo>
                <a:lnTo>
                  <a:pt x="1271" y="212"/>
                </a:lnTo>
                <a:lnTo>
                  <a:pt x="953" y="425"/>
                </a:lnTo>
                <a:lnTo>
                  <a:pt x="953" y="318"/>
                </a:lnTo>
                <a:lnTo>
                  <a:pt x="0" y="318"/>
                </a:lnTo>
                <a:lnTo>
                  <a:pt x="0" y="106"/>
                </a:lnTo>
              </a:path>
            </a:pathLst>
          </a:custGeom>
          <a:solidFill>
            <a:srgbClr val="bbe0e3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" descr=""/>
          <p:cNvPicPr/>
          <p:nvPr/>
        </p:nvPicPr>
        <p:blipFill>
          <a:blip r:embed="rId1"/>
          <a:stretch/>
        </p:blipFill>
        <p:spPr>
          <a:xfrm>
            <a:off x="1871640" y="1066680"/>
            <a:ext cx="5400720" cy="1524240"/>
          </a:xfrm>
          <a:prstGeom prst="rect">
            <a:avLst/>
          </a:prstGeom>
          <a:ln>
            <a:noFill/>
          </a:ln>
        </p:spPr>
      </p:pic>
      <p:sp>
        <p:nvSpPr>
          <p:cNvPr id="183" name="TextShape 1"/>
          <p:cNvSpPr txBox="1"/>
          <p:nvPr/>
        </p:nvSpPr>
        <p:spPr>
          <a:xfrm>
            <a:off x="304920" y="3123720"/>
            <a:ext cx="8686800" cy="327708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>
            <a:noAutofit/>
          </a:bodyPr>
          <a:p>
            <a:pPr/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Draw the “ears” first, then draw the “face” so it covers the “ears”.</a:t>
            </a:r>
            <a:br/>
            <a:br/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Step 1: Each “ear” is itself a Mickey – draw recursively!</a:t>
            </a:r>
            <a:br/>
            <a:br/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Step 2: Draw the “face” – a simple circle!</a:t>
            </a:r>
            <a:br/>
            <a:br/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Which step should be done first?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4" name="CustomShape 2"/>
          <p:cNvSpPr/>
          <p:nvPr/>
        </p:nvSpPr>
        <p:spPr>
          <a:xfrm>
            <a:off x="2271600" y="309600"/>
            <a:ext cx="4668840" cy="383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>
              <a:lnSpc>
                <a:spcPct val="100000"/>
              </a:lnSpc>
            </a:pP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 </a:t>
            </a:r>
            <a:r>
              <a:rPr b="1" lang="en-US" sz="1900" spc="-1" strike="noStrike">
                <a:solidFill>
                  <a:srgbClr val="000000"/>
                </a:solidFill>
                <a:latin typeface="Courier New"/>
              </a:rPr>
              <a:t>Generate the following pattern</a:t>
            </a:r>
            <a:endParaRPr b="0" lang="en-US" sz="19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83" dur="indefinite" restart="never" nodeType="tmRoot">
          <p:childTnLst>
            <p:seq>
              <p:cTn id="184" dur="indefinite" nodeType="mainSeq">
                <p:childTnLst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TextShape 1"/>
          <p:cNvSpPr txBox="1"/>
          <p:nvPr/>
        </p:nvSpPr>
        <p:spPr>
          <a:xfrm>
            <a:off x="-152280" y="609480"/>
            <a:ext cx="8686800" cy="2819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void drawMickey(double x, double y, double radius, int depth)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{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if(depth&gt;0)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{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    </a:t>
            </a:r>
            <a:r>
              <a:rPr b="1" lang="en-US" sz="1800" spc="-1" strike="noStrike">
                <a:solidFill>
                  <a:srgbClr val="009900"/>
                </a:solidFill>
                <a:latin typeface="Courier New"/>
              </a:rPr>
              <a:t>// DRAW EARS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    drawMickey(x-radius,y-radius,radius/2,depth-1);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    drawMickey(x+radius,y-radius,radius/2,depth-1);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    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    </a:t>
            </a:r>
            <a:r>
              <a:rPr b="1" lang="en-US" sz="1800" spc="-1" strike="noStrike">
                <a:solidFill>
                  <a:srgbClr val="009900"/>
                </a:solidFill>
                <a:latin typeface="Courier New"/>
              </a:rPr>
              <a:t>// DRAW FACE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    canvas.drawCircle(x,y,radius+2,"white");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    canvas.drawCircle(x,y,radius,"black");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}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}</a:t>
            </a:r>
            <a:br/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6" name="CustomShape 2"/>
          <p:cNvSpPr/>
          <p:nvPr/>
        </p:nvSpPr>
        <p:spPr>
          <a:xfrm>
            <a:off x="-152280" y="3886200"/>
            <a:ext cx="8686800" cy="2819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void drawMickey(double x, double y, double radius, int depth)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{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if(depth&gt;0)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{</a:t>
            </a:r>
            <a:br/>
            <a:r>
              <a:rPr b="1" lang="en-US" sz="2000" spc="-1" strike="noStrike">
                <a:solidFill>
                  <a:srgbClr val="009900"/>
                </a:solidFill>
                <a:latin typeface="Courier New"/>
              </a:rPr>
              <a:t>          // DRAW FACE</a:t>
            </a:r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    canvas.drawCircle(x,y,radius+2,"white");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    canvas.drawCircle(x,y,radius,"black");</a:t>
            </a:r>
            <a:br/>
            <a:br/>
            <a:r>
              <a:rPr b="0" lang="en-US" sz="1800" spc="-1" strike="noStrike">
                <a:solidFill>
                  <a:srgbClr val="000000"/>
                </a:solidFill>
                <a:latin typeface="Courier New"/>
              </a:rPr>
              <a:t>           </a:t>
            </a:r>
            <a:r>
              <a:rPr b="1" lang="en-US" sz="2000" spc="-1" strike="noStrike">
                <a:solidFill>
                  <a:srgbClr val="009900"/>
                </a:solidFill>
                <a:latin typeface="Courier New"/>
              </a:rPr>
              <a:t>// DRAW EARS</a:t>
            </a:r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    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    drawMickey(x-radius,y-radius,radius/2,depth-1);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    drawMickey(x+radius,y-radius,radius/2,depth-1);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}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}</a:t>
            </a:r>
            <a:br/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TextShape 1"/>
          <p:cNvSpPr txBox="1"/>
          <p:nvPr/>
        </p:nvSpPr>
        <p:spPr>
          <a:xfrm>
            <a:off x="-152280" y="69480"/>
            <a:ext cx="8686800" cy="2819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void drawMickey(double x, double y, double radius, int depth)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{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if(depth&gt;0)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{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    </a:t>
            </a:r>
            <a:r>
              <a:rPr b="1" lang="en-US" sz="1800" spc="-1" strike="noStrike">
                <a:solidFill>
                  <a:srgbClr val="009900"/>
                </a:solidFill>
                <a:latin typeface="Courier New"/>
              </a:rPr>
              <a:t>// DRAW EARS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    drawMickey(x-radius,y-radius,radius/2,depth-1);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    drawMickey(x+radius,y-radius,radius/2,depth-1);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    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    </a:t>
            </a:r>
            <a:r>
              <a:rPr b="1" lang="en-US" sz="1800" spc="-1" strike="noStrike">
                <a:solidFill>
                  <a:srgbClr val="009900"/>
                </a:solidFill>
                <a:latin typeface="Courier New"/>
              </a:rPr>
              <a:t>// DRAW FACE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    canvas.drawCircle(x,y,radius+2,"white");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    canvas.drawCircle(x,y,radius,"black");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}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}</a:t>
            </a:r>
            <a:br/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8" name="CustomShape 2"/>
          <p:cNvSpPr/>
          <p:nvPr/>
        </p:nvSpPr>
        <p:spPr>
          <a:xfrm>
            <a:off x="-152280" y="3346200"/>
            <a:ext cx="8686800" cy="2819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void drawMickey(double x, double y, double radius, int depth)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{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if(depth&gt;0)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{</a:t>
            </a:r>
            <a:br/>
            <a:r>
              <a:rPr b="1" lang="en-US" sz="2000" spc="-1" strike="noStrike">
                <a:solidFill>
                  <a:srgbClr val="009900"/>
                </a:solidFill>
                <a:latin typeface="Courier New"/>
              </a:rPr>
              <a:t>          // DRAW FACE</a:t>
            </a:r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    canvas.drawCircle(x,y,radius+2,"white");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    canvas.drawCircle(x,y,radius,"black");</a:t>
            </a:r>
            <a:br/>
            <a:br/>
            <a:r>
              <a:rPr b="0" lang="en-US" sz="1800" spc="-1" strike="noStrike">
                <a:solidFill>
                  <a:srgbClr val="000000"/>
                </a:solidFill>
                <a:latin typeface="Courier New"/>
              </a:rPr>
              <a:t>           </a:t>
            </a:r>
            <a:r>
              <a:rPr b="1" lang="en-US" sz="2000" spc="-1" strike="noStrike">
                <a:solidFill>
                  <a:srgbClr val="009900"/>
                </a:solidFill>
                <a:latin typeface="Courier New"/>
              </a:rPr>
              <a:t>// DRAW EARS</a:t>
            </a:r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    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    drawMickey(x-radius,y-radius,radius/2,depth-1);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    drawMickey(x+radius,y-radius,radius/2,depth-1);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}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}</a:t>
            </a:r>
            <a:br/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TextShape 1"/>
          <p:cNvSpPr txBox="1"/>
          <p:nvPr/>
        </p:nvSpPr>
        <p:spPr>
          <a:xfrm>
            <a:off x="-152280" y="69480"/>
            <a:ext cx="8686800" cy="2819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void drawMickey(double x, double y, double radius, int depth)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{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if(depth&gt;0)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{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    </a:t>
            </a:r>
            <a:r>
              <a:rPr b="1" lang="en-US" sz="1800" spc="-1" strike="noStrike">
                <a:solidFill>
                  <a:srgbClr val="009900"/>
                </a:solidFill>
                <a:latin typeface="Courier New"/>
              </a:rPr>
              <a:t>// DRAW EARS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    drawMickey(x-radius,y-radius,radius/2,depth-1);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    drawMickey(x+radius,y-radius,radius/2,depth-1);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    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    </a:t>
            </a:r>
            <a:r>
              <a:rPr b="1" lang="en-US" sz="1800" spc="-1" strike="noStrike">
                <a:solidFill>
                  <a:srgbClr val="009900"/>
                </a:solidFill>
                <a:latin typeface="Courier New"/>
              </a:rPr>
              <a:t>// DRAW FACE – will cover the ears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    canvas.drawCircle(x,y,radius+2,"white");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    canvas.drawCircle(x,y,radius,"black");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}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}</a:t>
            </a:r>
            <a:br/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0" name="CustomShape 2"/>
          <p:cNvSpPr/>
          <p:nvPr/>
        </p:nvSpPr>
        <p:spPr>
          <a:xfrm>
            <a:off x="-152280" y="3346200"/>
            <a:ext cx="8686800" cy="2819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</a:pPr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void drawMickey(double x, double y, double radius, int depth)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{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if(depth&gt;0)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{</a:t>
            </a:r>
            <a:br/>
            <a:r>
              <a:rPr b="1" lang="en-US" sz="2000" spc="-1" strike="noStrike">
                <a:solidFill>
                  <a:srgbClr val="009900"/>
                </a:solidFill>
                <a:latin typeface="Courier New"/>
              </a:rPr>
              <a:t>          // DRAW FACE</a:t>
            </a:r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    canvas.drawCircle(x,y,radius+2,"white");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    canvas.drawCircle(x,y,radius,"black");</a:t>
            </a:r>
            <a:br/>
            <a:br/>
            <a:r>
              <a:rPr b="0" lang="en-US" sz="1800" spc="-1" strike="noStrike">
                <a:solidFill>
                  <a:srgbClr val="000000"/>
                </a:solidFill>
                <a:latin typeface="Courier New"/>
              </a:rPr>
              <a:t>           </a:t>
            </a:r>
            <a:r>
              <a:rPr b="1" lang="en-US" sz="2000" spc="-1" strike="noStrike">
                <a:solidFill>
                  <a:srgbClr val="009900"/>
                </a:solidFill>
                <a:latin typeface="Courier New"/>
              </a:rPr>
              <a:t>// DRAW EARS – will cover the face</a:t>
            </a:r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    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    drawMickey(x-radius,y-radius,radius/2,depth-1);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    drawMickey(x+radius,y-radius,radius/2,depth-1);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    }</a:t>
            </a:r>
            <a:br/>
            <a:r>
              <a:rPr b="0" lang="en-US" sz="1600" spc="-1" strike="noStrike">
                <a:solidFill>
                  <a:srgbClr val="000000"/>
                </a:solidFill>
                <a:latin typeface="Courier New"/>
              </a:rPr>
              <a:t>    }</a:t>
            </a:r>
            <a:br/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>
            <a:noAutofit/>
          </a:bodyPr>
          <a:p>
            <a:pPr algn="ctr"/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Things to Keep in Mind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2" name="TextShape 2"/>
          <p:cNvSpPr txBox="1"/>
          <p:nvPr/>
        </p:nvSpPr>
        <p:spPr>
          <a:xfrm>
            <a:off x="456840" y="1600200"/>
            <a:ext cx="8839080" cy="5029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675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700" spc="-1" strike="noStrike">
                <a:solidFill>
                  <a:srgbClr val="000000"/>
                </a:solidFill>
                <a:latin typeface="Arial"/>
              </a:rPr>
              <a:t>Write for people not for the machine</a:t>
            </a:r>
            <a:endParaRPr b="0" lang="en-US" sz="27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</a:pPr>
            <a:endParaRPr b="0" lang="en-US" sz="2700" spc="-1" strike="noStrike">
              <a:solidFill>
                <a:srgbClr val="000000"/>
              </a:solidFill>
              <a:latin typeface="Arial"/>
            </a:endParaRPr>
          </a:p>
          <a:p>
            <a:pPr lvl="1" marL="742680" indent="-285480">
              <a:spcBef>
                <a:spcPts val="573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300" spc="-1" strike="noStrike">
                <a:solidFill>
                  <a:srgbClr val="000000"/>
                </a:solidFill>
                <a:latin typeface="Arial"/>
              </a:rPr>
              <a:t>indent the code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  <a:p>
            <a:pPr lvl="1" marL="742680" indent="-285480">
              <a:spcBef>
                <a:spcPts val="573"/>
              </a:spcBef>
              <a:buClr>
                <a:srgbClr val="000000"/>
              </a:buClr>
              <a:buFont typeface="Arial"/>
              <a:buChar char="–"/>
            </a:pP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  <a:p>
            <a:pPr lvl="1" marL="742680" indent="-285480">
              <a:spcBef>
                <a:spcPts val="573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300" spc="-1" strike="noStrike">
                <a:solidFill>
                  <a:srgbClr val="000000"/>
                </a:solidFill>
                <a:latin typeface="Arial"/>
              </a:rPr>
              <a:t>put comments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  <a:p>
            <a:pPr lvl="1" marL="742680" indent="-285480">
              <a:spcBef>
                <a:spcPts val="573"/>
              </a:spcBef>
              <a:buClr>
                <a:srgbClr val="000000"/>
              </a:buClr>
              <a:buFont typeface="Arial"/>
              <a:buChar char="–"/>
            </a:pP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  <a:p>
            <a:pPr lvl="1" marL="742680" indent="-285480">
              <a:spcBef>
                <a:spcPts val="573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300" spc="-1" strike="noStrike">
                <a:solidFill>
                  <a:srgbClr val="000000"/>
                </a:solidFill>
                <a:latin typeface="Arial"/>
              </a:rPr>
              <a:t>design self-contained functions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  <a:p>
            <a:pPr lvl="1" marL="742680" indent="-285480">
              <a:spcBef>
                <a:spcPts val="573"/>
              </a:spcBef>
              <a:buClr>
                <a:srgbClr val="000000"/>
              </a:buClr>
              <a:buFont typeface="Arial"/>
              <a:buChar char="–"/>
            </a:pP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  <a:p>
            <a:pPr lvl="1" marL="742680" indent="-285480">
              <a:spcBef>
                <a:spcPts val="573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300" spc="-1" strike="noStrike">
                <a:solidFill>
                  <a:srgbClr val="000000"/>
                </a:solidFill>
                <a:latin typeface="Arial"/>
              </a:rPr>
              <a:t>use appropriate names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  <a:p>
            <a:pPr lvl="1" marL="742680" indent="-285480">
              <a:spcBef>
                <a:spcPts val="573"/>
              </a:spcBef>
              <a:buClr>
                <a:srgbClr val="000000"/>
              </a:buClr>
              <a:buFont typeface="Arial"/>
              <a:buChar char="–"/>
            </a:pP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  <a:p>
            <a:pPr lvl="1" marL="742680" indent="-285480">
              <a:spcBef>
                <a:spcPts val="573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300" spc="-1" strike="noStrike">
                <a:solidFill>
                  <a:srgbClr val="000000"/>
                </a:solidFill>
                <a:latin typeface="Arial"/>
              </a:rPr>
              <a:t>develop good test cases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675"/>
              </a:spcBef>
            </a:pP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675"/>
              </a:spcBef>
            </a:pP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>
            <a:noAutofit/>
          </a:bodyPr>
          <a:p>
            <a:pPr algn="ctr"/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What’s Next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4" name="TextShape 2"/>
          <p:cNvSpPr txBox="1"/>
          <p:nvPr/>
        </p:nvSpPr>
        <p:spPr>
          <a:xfrm>
            <a:off x="151920" y="2057400"/>
            <a:ext cx="8991720" cy="5029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CS I – focus on describing </a:t>
            </a:r>
            <a:r>
              <a:rPr b="0" i="1" lang="en-US" sz="2400" spc="-1" strike="noStrike">
                <a:solidFill>
                  <a:srgbClr val="000000"/>
                </a:solidFill>
                <a:latin typeface="Arial"/>
              </a:rPr>
              <a:t>procedures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 and how they interact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598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CS II – focus on describing </a:t>
            </a:r>
            <a:r>
              <a:rPr b="0" i="1" lang="en-US" sz="2400" spc="-1" strike="noStrike">
                <a:solidFill>
                  <a:srgbClr val="000000"/>
                </a:solidFill>
                <a:latin typeface="Arial"/>
              </a:rPr>
              <a:t>objects </a:t>
            </a: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and how they interact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598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CS III – focus on algorithms and data structures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598"/>
              </a:spcBef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                 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598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598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Shape 1"/>
          <p:cNvSpPr txBox="1"/>
          <p:nvPr/>
        </p:nvSpPr>
        <p:spPr>
          <a:xfrm>
            <a:off x="0" y="533520"/>
            <a:ext cx="9144000" cy="632448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Autofit/>
          </a:bodyPr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void mystery(int x, int y)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{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z = x + y;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y = y + z;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x = x + y;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z = x + y;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return z;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}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void test()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{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a = 5;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b = 6;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c = mystery(a, b);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}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CustomShape 2"/>
          <p:cNvSpPr/>
          <p:nvPr/>
        </p:nvSpPr>
        <p:spPr>
          <a:xfrm>
            <a:off x="2714760" y="4227480"/>
            <a:ext cx="62208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5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CustomShape 3"/>
          <p:cNvSpPr/>
          <p:nvPr/>
        </p:nvSpPr>
        <p:spPr>
          <a:xfrm>
            <a:off x="380880" y="4267080"/>
            <a:ext cx="457200" cy="152640"/>
          </a:xfrm>
          <a:custGeom>
            <a:avLst/>
            <a:gdLst/>
            <a:ahLst/>
            <a:rect l="0" t="0" r="r" b="b"/>
            <a:pathLst>
              <a:path w="1272" h="426">
                <a:moveTo>
                  <a:pt x="0" y="106"/>
                </a:moveTo>
                <a:lnTo>
                  <a:pt x="953" y="106"/>
                </a:lnTo>
                <a:lnTo>
                  <a:pt x="953" y="0"/>
                </a:lnTo>
                <a:lnTo>
                  <a:pt x="1271" y="212"/>
                </a:lnTo>
                <a:lnTo>
                  <a:pt x="953" y="425"/>
                </a:lnTo>
                <a:lnTo>
                  <a:pt x="953" y="318"/>
                </a:lnTo>
                <a:lnTo>
                  <a:pt x="0" y="318"/>
                </a:lnTo>
                <a:lnTo>
                  <a:pt x="0" y="106"/>
                </a:lnTo>
              </a:path>
            </a:pathLst>
          </a:custGeom>
          <a:solidFill>
            <a:srgbClr val="bbe0e3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" dur="indefinite" restart="never" nodeType="tmRoot">
          <p:childTnLst>
            <p:seq>
              <p:cTn id="8" dur="indefinite" nodeType="mainSeq"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Shape 1"/>
          <p:cNvSpPr txBox="1"/>
          <p:nvPr/>
        </p:nvSpPr>
        <p:spPr>
          <a:xfrm>
            <a:off x="0" y="533520"/>
            <a:ext cx="9144000" cy="632448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Autofit/>
          </a:bodyPr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void mystery(int x, int y)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{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z = x + y;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y = y + z;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x = x + y;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z = x + y;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return z;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}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void test()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{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a = 5;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b = 6;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c = mystery(a, b);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}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CustomShape 2"/>
          <p:cNvSpPr/>
          <p:nvPr/>
        </p:nvSpPr>
        <p:spPr>
          <a:xfrm>
            <a:off x="380880" y="4540320"/>
            <a:ext cx="457200" cy="152280"/>
          </a:xfrm>
          <a:custGeom>
            <a:avLst/>
            <a:gdLst/>
            <a:ahLst/>
            <a:rect l="0" t="0" r="r" b="b"/>
            <a:pathLst>
              <a:path w="1272" h="425">
                <a:moveTo>
                  <a:pt x="0" y="106"/>
                </a:moveTo>
                <a:lnTo>
                  <a:pt x="953" y="106"/>
                </a:lnTo>
                <a:lnTo>
                  <a:pt x="953" y="0"/>
                </a:lnTo>
                <a:lnTo>
                  <a:pt x="1271" y="212"/>
                </a:lnTo>
                <a:lnTo>
                  <a:pt x="953" y="424"/>
                </a:lnTo>
                <a:lnTo>
                  <a:pt x="953" y="318"/>
                </a:lnTo>
                <a:lnTo>
                  <a:pt x="0" y="318"/>
                </a:lnTo>
                <a:lnTo>
                  <a:pt x="0" y="106"/>
                </a:lnTo>
              </a:path>
            </a:pathLst>
          </a:custGeom>
          <a:solidFill>
            <a:srgbClr val="bbe0e3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1" name="CustomShape 3"/>
          <p:cNvSpPr/>
          <p:nvPr/>
        </p:nvSpPr>
        <p:spPr>
          <a:xfrm>
            <a:off x="2714760" y="4227480"/>
            <a:ext cx="62208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5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" dur="indefinite" restart="never" nodeType="tmRoot">
          <p:childTnLst>
            <p:seq>
              <p:cTn id="14" dur="indefinite" nodeType="mainSeq"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Shape 1"/>
          <p:cNvSpPr txBox="1"/>
          <p:nvPr/>
        </p:nvSpPr>
        <p:spPr>
          <a:xfrm>
            <a:off x="0" y="533520"/>
            <a:ext cx="9144000" cy="632448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Autofit/>
          </a:bodyPr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void mystery(int x, int y)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{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z = x + y;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y = y + z;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x = x + y;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z = x + y;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return z;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}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void test()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{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a = 5;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b = 6;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c = mystery(a, b);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}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CustomShape 2"/>
          <p:cNvSpPr/>
          <p:nvPr/>
        </p:nvSpPr>
        <p:spPr>
          <a:xfrm>
            <a:off x="2714760" y="4227480"/>
            <a:ext cx="62208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5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CustomShape 3"/>
          <p:cNvSpPr/>
          <p:nvPr/>
        </p:nvSpPr>
        <p:spPr>
          <a:xfrm>
            <a:off x="2711520" y="4495680"/>
            <a:ext cx="62208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6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CustomShape 4"/>
          <p:cNvSpPr/>
          <p:nvPr/>
        </p:nvSpPr>
        <p:spPr>
          <a:xfrm>
            <a:off x="380880" y="4540320"/>
            <a:ext cx="457200" cy="152280"/>
          </a:xfrm>
          <a:custGeom>
            <a:avLst/>
            <a:gdLst/>
            <a:ahLst/>
            <a:rect l="0" t="0" r="r" b="b"/>
            <a:pathLst>
              <a:path w="1272" h="425">
                <a:moveTo>
                  <a:pt x="0" y="106"/>
                </a:moveTo>
                <a:lnTo>
                  <a:pt x="953" y="106"/>
                </a:lnTo>
                <a:lnTo>
                  <a:pt x="953" y="0"/>
                </a:lnTo>
                <a:lnTo>
                  <a:pt x="1271" y="212"/>
                </a:lnTo>
                <a:lnTo>
                  <a:pt x="953" y="424"/>
                </a:lnTo>
                <a:lnTo>
                  <a:pt x="953" y="318"/>
                </a:lnTo>
                <a:lnTo>
                  <a:pt x="0" y="318"/>
                </a:lnTo>
                <a:lnTo>
                  <a:pt x="0" y="106"/>
                </a:lnTo>
              </a:path>
            </a:pathLst>
          </a:custGeom>
          <a:solidFill>
            <a:srgbClr val="bbe0e3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9" dur="indefinite" restart="never" nodeType="tmRoot">
          <p:childTnLst>
            <p:seq>
              <p:cTn id="20" dur="indefinite" nodeType="mainSeq"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Shape 1"/>
          <p:cNvSpPr txBox="1"/>
          <p:nvPr/>
        </p:nvSpPr>
        <p:spPr>
          <a:xfrm>
            <a:off x="0" y="533520"/>
            <a:ext cx="9144000" cy="632448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Autofit/>
          </a:bodyPr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void mystery(int x, int y)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{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z = x + y;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y = y + z;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x = x + y;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z = x + y;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return z;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}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void test()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{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a = 5;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b = 6;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c = mystery(a, b);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}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CustomShape 2"/>
          <p:cNvSpPr/>
          <p:nvPr/>
        </p:nvSpPr>
        <p:spPr>
          <a:xfrm>
            <a:off x="380880" y="4853160"/>
            <a:ext cx="457200" cy="152280"/>
          </a:xfrm>
          <a:custGeom>
            <a:avLst/>
            <a:gdLst/>
            <a:ahLst/>
            <a:rect l="0" t="0" r="r" b="b"/>
            <a:pathLst>
              <a:path w="1272" h="425">
                <a:moveTo>
                  <a:pt x="0" y="106"/>
                </a:moveTo>
                <a:lnTo>
                  <a:pt x="953" y="106"/>
                </a:lnTo>
                <a:lnTo>
                  <a:pt x="953" y="0"/>
                </a:lnTo>
                <a:lnTo>
                  <a:pt x="1271" y="212"/>
                </a:lnTo>
                <a:lnTo>
                  <a:pt x="953" y="424"/>
                </a:lnTo>
                <a:lnTo>
                  <a:pt x="953" y="318"/>
                </a:lnTo>
                <a:lnTo>
                  <a:pt x="0" y="318"/>
                </a:lnTo>
                <a:lnTo>
                  <a:pt x="0" y="106"/>
                </a:lnTo>
              </a:path>
            </a:pathLst>
          </a:custGeom>
          <a:solidFill>
            <a:srgbClr val="bbe0e3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8" name="CustomShape 3"/>
          <p:cNvSpPr/>
          <p:nvPr/>
        </p:nvSpPr>
        <p:spPr>
          <a:xfrm>
            <a:off x="2714760" y="4227480"/>
            <a:ext cx="62208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5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CustomShape 4"/>
          <p:cNvSpPr/>
          <p:nvPr/>
        </p:nvSpPr>
        <p:spPr>
          <a:xfrm>
            <a:off x="2711520" y="4495680"/>
            <a:ext cx="62208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6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5" dur="indefinite" restart="never" nodeType="tmRoot">
          <p:childTnLst>
            <p:seq>
              <p:cTn id="26" dur="indefinite" nodeType="mainSeq"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Shape 1"/>
          <p:cNvSpPr txBox="1"/>
          <p:nvPr/>
        </p:nvSpPr>
        <p:spPr>
          <a:xfrm>
            <a:off x="0" y="533520"/>
            <a:ext cx="9144000" cy="632448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Autofit/>
          </a:bodyPr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void mystery(int x, int y)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{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z = x + y;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y = y + z;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x = x + y;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z = x + y;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return z;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}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void test()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{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a = 5;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b = 6;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c = mystery(a, b);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}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CustomShape 2"/>
          <p:cNvSpPr/>
          <p:nvPr/>
        </p:nvSpPr>
        <p:spPr>
          <a:xfrm>
            <a:off x="76320" y="609480"/>
            <a:ext cx="457200" cy="152640"/>
          </a:xfrm>
          <a:custGeom>
            <a:avLst/>
            <a:gdLst/>
            <a:ahLst/>
            <a:rect l="0" t="0" r="r" b="b"/>
            <a:pathLst>
              <a:path w="1272" h="426">
                <a:moveTo>
                  <a:pt x="0" y="106"/>
                </a:moveTo>
                <a:lnTo>
                  <a:pt x="953" y="106"/>
                </a:lnTo>
                <a:lnTo>
                  <a:pt x="953" y="0"/>
                </a:lnTo>
                <a:lnTo>
                  <a:pt x="1271" y="212"/>
                </a:lnTo>
                <a:lnTo>
                  <a:pt x="953" y="425"/>
                </a:lnTo>
                <a:lnTo>
                  <a:pt x="953" y="318"/>
                </a:lnTo>
                <a:lnTo>
                  <a:pt x="0" y="318"/>
                </a:lnTo>
                <a:lnTo>
                  <a:pt x="0" y="106"/>
                </a:lnTo>
              </a:path>
            </a:pathLst>
          </a:custGeom>
          <a:solidFill>
            <a:srgbClr val="bbe0e3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2" name="CustomShape 3"/>
          <p:cNvSpPr/>
          <p:nvPr/>
        </p:nvSpPr>
        <p:spPr>
          <a:xfrm>
            <a:off x="2714760" y="4227480"/>
            <a:ext cx="62208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5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CustomShape 4"/>
          <p:cNvSpPr/>
          <p:nvPr/>
        </p:nvSpPr>
        <p:spPr>
          <a:xfrm>
            <a:off x="2711520" y="4495680"/>
            <a:ext cx="62208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6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1" dur="indefinite" restart="never" nodeType="tmRoot">
          <p:childTnLst>
            <p:seq>
              <p:cTn id="32" dur="indefinite" nodeType="mainSeq"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extShape 1"/>
          <p:cNvSpPr txBox="1"/>
          <p:nvPr/>
        </p:nvSpPr>
        <p:spPr>
          <a:xfrm>
            <a:off x="0" y="533520"/>
            <a:ext cx="9144000" cy="632448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Autofit/>
          </a:bodyPr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void mystery(int x, int y)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{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z = x + y;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y = y + z;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x = x + y;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z = x + y;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return z;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}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void test()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{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a = 5;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b = 6;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int c = mystery(a, b);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448"/>
              </a:spcBef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}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CustomShape 2"/>
          <p:cNvSpPr/>
          <p:nvPr/>
        </p:nvSpPr>
        <p:spPr>
          <a:xfrm>
            <a:off x="76320" y="609480"/>
            <a:ext cx="457200" cy="152640"/>
          </a:xfrm>
          <a:custGeom>
            <a:avLst/>
            <a:gdLst/>
            <a:ahLst/>
            <a:rect l="0" t="0" r="r" b="b"/>
            <a:pathLst>
              <a:path w="1272" h="426">
                <a:moveTo>
                  <a:pt x="0" y="106"/>
                </a:moveTo>
                <a:lnTo>
                  <a:pt x="953" y="106"/>
                </a:lnTo>
                <a:lnTo>
                  <a:pt x="953" y="0"/>
                </a:lnTo>
                <a:lnTo>
                  <a:pt x="1271" y="212"/>
                </a:lnTo>
                <a:lnTo>
                  <a:pt x="953" y="425"/>
                </a:lnTo>
                <a:lnTo>
                  <a:pt x="953" y="318"/>
                </a:lnTo>
                <a:lnTo>
                  <a:pt x="0" y="318"/>
                </a:lnTo>
                <a:lnTo>
                  <a:pt x="0" y="106"/>
                </a:lnTo>
              </a:path>
            </a:pathLst>
          </a:custGeom>
          <a:solidFill>
            <a:srgbClr val="bbe0e3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6" name="CustomShape 3"/>
          <p:cNvSpPr/>
          <p:nvPr/>
        </p:nvSpPr>
        <p:spPr>
          <a:xfrm>
            <a:off x="2714760" y="4227480"/>
            <a:ext cx="62208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5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CustomShape 4"/>
          <p:cNvSpPr/>
          <p:nvPr/>
        </p:nvSpPr>
        <p:spPr>
          <a:xfrm>
            <a:off x="2711520" y="4495680"/>
            <a:ext cx="62208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6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CustomShape 5"/>
          <p:cNvSpPr/>
          <p:nvPr/>
        </p:nvSpPr>
        <p:spPr>
          <a:xfrm>
            <a:off x="2362320" y="304920"/>
            <a:ext cx="62208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5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CustomShape 6"/>
          <p:cNvSpPr/>
          <p:nvPr/>
        </p:nvSpPr>
        <p:spPr>
          <a:xfrm>
            <a:off x="3352680" y="304920"/>
            <a:ext cx="622440" cy="228600"/>
          </a:xfrm>
          <a:prstGeom prst="rect">
            <a:avLst/>
          </a:prstGeom>
          <a:solidFill>
            <a:srgbClr val="c0c0c0"/>
          </a:solidFill>
          <a:ln cap="sq"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latin typeface="Courier New"/>
              </a:rPr>
              <a:t>6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7" dur="indefinite" restart="never" nodeType="tmRoot">
          <p:childTnLst>
            <p:seq>
              <p:cTn id="38" dur="indefinite" nodeType="mainSeq"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1234</TotalTime>
  <Application>LibreOffice/6.3.5.2$MacOSX_X86_64 LibreOffice_project/dd0751754f11728f69b42ee2af66670068624673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2007-12-04T20:19:49Z</dcterms:created>
  <dc:creator> </dc:creator>
  <dc:description/>
  <dc:language>en-US</dc:language>
  <cp:lastModifiedBy>Ivaylo Ilinkin</cp:lastModifiedBy>
  <dcterms:modified xsi:type="dcterms:W3CDTF">2015-12-13T01:05:49Z</dcterms:modified>
  <cp:revision>30</cp:revision>
  <dc:subject/>
  <dc:title>Slide 1</dc:title>
</cp:coreProperties>
</file>