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ore0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metadata/core-properties" Target="docProps/core0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0080625" cy="7559675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9ABFD8-F0AA-00AC-45CD-80F63BFFA472}" v="316" dt="2023-12-10T23:27:26.4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2BD5A94-190B-497B-968A-0C6F342E59FF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60F08AF-8343-4936-8CB3-CDFAE9CF30FD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F24366A-4A14-4822-BA41-9092F7FC7549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91260DE-6FE5-438B-8662-B4841DED61C0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006493E-474F-4AA6-8AEC-1DEC4C24A9BE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2644FAA-BD5F-46C8-95B8-BCA063B91723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562D169-7E0C-48A2-A015-1867BD8B4925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7D92663-E71C-4992-97D5-F359679A034B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1017311-585B-411E-86BD-EDE903062234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D991487F-7DED-4AC2-B969-87009A69DCED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B4DECE2-7CCF-4B09-9013-F06A6B834253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DBCA98EE-67BB-437D-8E33-28F8C22ED9E5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Aft>
                <a:spcPts val="141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>
              <a:defRPr lang="en-US" sz="1400" b="0" strike="noStrike" spc="-1">
                <a:latin typeface="Times New Roman"/>
              </a:defRPr>
            </a:lvl1pPr>
          </a:lstStyle>
          <a:p>
            <a:r>
              <a:rPr lang="en-US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ctr">
              <a:buNone/>
              <a:defRPr lang="en-US" sz="1400" b="0" strike="noStrike" spc="-1">
                <a:latin typeface="Times New Roman"/>
              </a:defRPr>
            </a:lvl1pPr>
          </a:lstStyle>
          <a:p>
            <a:pPr algn="ctr">
              <a:buNone/>
            </a:pPr>
            <a:r>
              <a:rPr lang="en-US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buNone/>
              <a:defRPr lang="en-US" sz="1400" b="0" strike="noStrike" spc="-1">
                <a:latin typeface="Times New Roman"/>
              </a:defRPr>
            </a:lvl1pPr>
          </a:lstStyle>
          <a:p>
            <a:pPr algn="r">
              <a:buNone/>
            </a:pPr>
            <a:fld id="{FD63322C-AD23-45AA-A3D5-0B4D3CB1CF3C}" type="slidenum">
              <a:rPr lang="en-US" sz="1400" b="0" strike="noStrike" spc="-1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Box 40"/>
          <p:cNvSpPr txBox="1"/>
          <p:nvPr/>
        </p:nvSpPr>
        <p:spPr>
          <a:xfrm>
            <a:off x="99000" y="94680"/>
            <a:ext cx="6811560" cy="4921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public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class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solidFill>
                  <a:srgbClr val="660066"/>
                </a:solidFill>
                <a:latin typeface="Ubuntu Mono"/>
              </a:rPr>
              <a:t>ParkApp</a:t>
            </a:r>
            <a:endParaRPr lang="en-US" b="1" spc="-1" dirty="0" err="1">
              <a:solidFill>
                <a:srgbClr val="000000"/>
              </a:solidFill>
              <a:latin typeface="Ubuntu Mono"/>
            </a:endParaRPr>
          </a:p>
          <a:p>
            <a:r>
              <a:rPr lang="en-US" sz="1800" b="1" strike="noStrike" spc="-1" dirty="0">
                <a:latin typeface="Ubuntu Mono"/>
              </a:rPr>
              <a:t>{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public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void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B84700"/>
                </a:solidFill>
                <a:latin typeface="Ubuntu Mono"/>
              </a:rPr>
              <a:t>run</a:t>
            </a:r>
            <a:r>
              <a:rPr lang="en-US" sz="1800" b="1" strike="noStrike" spc="-1" dirty="0">
                <a:latin typeface="Ubuntu Mono"/>
              </a:rPr>
              <a:t>()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{</a:t>
            </a:r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b1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"red"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30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b2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"green"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50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100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500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b3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"blue"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40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200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450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();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	</a:t>
            </a:r>
            <a:r>
              <a:rPr lang="en-US" sz="1800" b="1" strike="noStrike" spc="-1" dirty="0" err="1">
                <a:latin typeface="Ubuntu Mono"/>
              </a:rPr>
              <a:t>park.</a:t>
            </a:r>
            <a:r>
              <a:rPr lang="en-US" sz="1800" b="1" strike="noStrike" spc="-1" dirty="0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 dirty="0">
                <a:latin typeface="Ubuntu Mono"/>
              </a:rPr>
              <a:t>( b1 );</a:t>
            </a:r>
            <a:endParaRPr lang="en-US" sz="1800" b="0" strike="noStrike" spc="-1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	</a:t>
            </a:r>
            <a:r>
              <a:rPr lang="en-US" sz="1800" b="1" strike="noStrike" spc="-1" dirty="0" err="1">
                <a:latin typeface="Ubuntu Mono"/>
              </a:rPr>
              <a:t>park.</a:t>
            </a:r>
            <a:r>
              <a:rPr lang="en-US" sz="1800" b="1" strike="noStrike" spc="-1" dirty="0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 dirty="0">
                <a:latin typeface="Ubuntu Mono"/>
              </a:rPr>
              <a:t>( b2 );</a:t>
            </a:r>
            <a:endParaRPr lang="en-US" sz="1800" b="0" strike="noStrike" spc="-1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	</a:t>
            </a:r>
            <a:r>
              <a:rPr lang="en-US" sz="1800" b="1" strike="noStrike" spc="-1" dirty="0" err="1">
                <a:latin typeface="Ubuntu Mono"/>
              </a:rPr>
              <a:t>park.</a:t>
            </a:r>
            <a:r>
              <a:rPr lang="en-US" sz="1800" b="1" strike="noStrike" spc="-1" dirty="0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 dirty="0">
                <a:latin typeface="Ubuntu Mono"/>
              </a:rPr>
              <a:t>( b3 );</a:t>
            </a:r>
            <a:endParaRPr lang="en-US" sz="1800" b="0" strike="noStrike" spc="-1" dirty="0">
              <a:latin typeface="Arial"/>
            </a:endParaRPr>
          </a:p>
          <a:p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latin typeface="Ubuntu Mono"/>
              </a:rPr>
              <a:t>park.driftBalloons</a:t>
            </a:r>
            <a:r>
              <a:rPr lang="en-US" sz="1800" b="1" strike="noStrike" spc="-1" dirty="0">
                <a:latin typeface="Ubuntu Mono"/>
              </a:rPr>
              <a:t>( 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}</a:t>
            </a:r>
            <a:endParaRPr lang="en-US" sz="1800" b="0" strike="noStrike" spc="-1" dirty="0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}</a:t>
            </a:r>
            <a:endParaRPr lang="en-US" sz="18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9" name="Group 188"/>
          <p:cNvGrpSpPr/>
          <p:nvPr/>
        </p:nvGrpSpPr>
        <p:grpSpPr>
          <a:xfrm>
            <a:off x="4754880" y="1951200"/>
            <a:ext cx="1554480" cy="1889280"/>
            <a:chOff x="4754880" y="1951200"/>
            <a:chExt cx="1554480" cy="1889280"/>
          </a:xfrm>
        </p:grpSpPr>
        <p:sp>
          <p:nvSpPr>
            <p:cNvPr id="190" name="Oval 189"/>
            <p:cNvSpPr/>
            <p:nvPr/>
          </p:nvSpPr>
          <p:spPr>
            <a:xfrm>
              <a:off x="4754880" y="2286000"/>
              <a:ext cx="1554480" cy="15544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91" name="TextBox 190"/>
            <p:cNvSpPr txBox="1"/>
            <p:nvPr/>
          </p:nvSpPr>
          <p:spPr>
            <a:xfrm>
              <a:off x="4846320" y="2623320"/>
              <a:ext cx="140616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color: “red”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size:  30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curX:  4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curY:  2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192" name="TextBox 191"/>
            <p:cNvSpPr txBox="1"/>
            <p:nvPr/>
          </p:nvSpPr>
          <p:spPr>
            <a:xfrm>
              <a:off x="5334840" y="1951200"/>
              <a:ext cx="64008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b1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193" name="Group 192"/>
          <p:cNvGrpSpPr/>
          <p:nvPr/>
        </p:nvGrpSpPr>
        <p:grpSpPr>
          <a:xfrm>
            <a:off x="6554880" y="1965240"/>
            <a:ext cx="1701720" cy="1889280"/>
            <a:chOff x="6554880" y="1965240"/>
            <a:chExt cx="1701720" cy="1889280"/>
          </a:xfrm>
        </p:grpSpPr>
        <p:sp>
          <p:nvSpPr>
            <p:cNvPr id="194" name="Oval 193"/>
            <p:cNvSpPr/>
            <p:nvPr/>
          </p:nvSpPr>
          <p:spPr>
            <a:xfrm>
              <a:off x="6554880" y="2300040"/>
              <a:ext cx="1554480" cy="15544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95" name="TextBox 194"/>
            <p:cNvSpPr txBox="1"/>
            <p:nvPr/>
          </p:nvSpPr>
          <p:spPr>
            <a:xfrm>
              <a:off x="6646320" y="2637360"/>
              <a:ext cx="161028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color: “green”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size:  50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curX:  100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curY:  500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196" name="TextBox 195"/>
            <p:cNvSpPr txBox="1"/>
            <p:nvPr/>
          </p:nvSpPr>
          <p:spPr>
            <a:xfrm>
              <a:off x="7134840" y="1965240"/>
              <a:ext cx="64008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b2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197" name="Group 196"/>
          <p:cNvGrpSpPr/>
          <p:nvPr/>
        </p:nvGrpSpPr>
        <p:grpSpPr>
          <a:xfrm>
            <a:off x="8341560" y="1979280"/>
            <a:ext cx="1599480" cy="1889280"/>
            <a:chOff x="8341560" y="1979280"/>
            <a:chExt cx="1599480" cy="1889280"/>
          </a:xfrm>
        </p:grpSpPr>
        <p:sp>
          <p:nvSpPr>
            <p:cNvPr id="198" name="Oval 197"/>
            <p:cNvSpPr/>
            <p:nvPr/>
          </p:nvSpPr>
          <p:spPr>
            <a:xfrm>
              <a:off x="8341560" y="2314080"/>
              <a:ext cx="1554480" cy="15544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99" name="TextBox 198"/>
            <p:cNvSpPr txBox="1"/>
            <p:nvPr/>
          </p:nvSpPr>
          <p:spPr>
            <a:xfrm>
              <a:off x="8433000" y="2651400"/>
              <a:ext cx="150804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color: “blue”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size:  40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curX:  201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curY:  455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200" name="TextBox 199"/>
            <p:cNvSpPr txBox="1"/>
            <p:nvPr/>
          </p:nvSpPr>
          <p:spPr>
            <a:xfrm>
              <a:off x="8921520" y="1979280"/>
              <a:ext cx="64008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b3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201" name="Group 200"/>
          <p:cNvGrpSpPr/>
          <p:nvPr/>
        </p:nvGrpSpPr>
        <p:grpSpPr>
          <a:xfrm>
            <a:off x="91800" y="5851800"/>
            <a:ext cx="4663080" cy="1554480"/>
            <a:chOff x="91800" y="5851800"/>
            <a:chExt cx="4663080" cy="1554480"/>
          </a:xfrm>
        </p:grpSpPr>
        <p:sp>
          <p:nvSpPr>
            <p:cNvPr id="202" name="Freeform: Shape 201"/>
            <p:cNvSpPr/>
            <p:nvPr/>
          </p:nvSpPr>
          <p:spPr>
            <a:xfrm>
              <a:off x="91800" y="5851800"/>
              <a:ext cx="4663080" cy="1554480"/>
            </a:xfrm>
            <a:custGeom>
              <a:avLst/>
              <a:gdLst/>
              <a:ahLst/>
              <a:cxnLst/>
              <a:rect l="l" t="t" r="r" b="b"/>
              <a:pathLst>
                <a:path w="64785" h="21600">
                  <a:moveTo>
                    <a:pt x="3600" y="0"/>
                  </a:moveTo>
                  <a:arcTo wR="3600" hR="3600" stAng="16200000" swAng="-5400000"/>
                  <a:lnTo>
                    <a:pt x="0" y="18000"/>
                  </a:lnTo>
                  <a:arcTo wR="3600" hR="3600" stAng="10800000" swAng="-5400000"/>
                  <a:lnTo>
                    <a:pt x="61185" y="21600"/>
                  </a:lnTo>
                  <a:arcTo wR="39585" hR="3600" stAng="5400000" swAng="5400000"/>
                  <a:lnTo>
                    <a:pt x="21600" y="3600"/>
                  </a:lnTo>
                  <a:arcTo wR="39585" hR="3600" stAng="10800000" swAng="5400000"/>
                  <a:close/>
                </a:path>
              </a:pathLst>
            </a:custGeom>
            <a:solidFill>
              <a:srgbClr val="E6E6E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03" name="TextBox 202"/>
            <p:cNvSpPr txBox="1"/>
            <p:nvPr/>
          </p:nvSpPr>
          <p:spPr>
            <a:xfrm>
              <a:off x="183240" y="5887080"/>
              <a:ext cx="303984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public void add( Balloon b )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{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balloons.add( b );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}</a:t>
              </a:r>
              <a:endParaRPr lang="en-US" sz="1600" b="0" strike="noStrike" spc="-1">
                <a:latin typeface="Arial"/>
              </a:endParaRPr>
            </a:p>
          </p:txBody>
        </p:sp>
      </p:grpSp>
      <p:sp>
        <p:nvSpPr>
          <p:cNvPr id="204" name="Oval 203"/>
          <p:cNvSpPr/>
          <p:nvPr/>
        </p:nvSpPr>
        <p:spPr>
          <a:xfrm>
            <a:off x="5749200" y="4495680"/>
            <a:ext cx="3029040" cy="1279080"/>
          </a:xfrm>
          <a:prstGeom prst="ellipse">
            <a:avLst/>
          </a:prstGeom>
          <a:noFill/>
          <a:ln w="5472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5" name="TextBox 204"/>
          <p:cNvSpPr txBox="1"/>
          <p:nvPr/>
        </p:nvSpPr>
        <p:spPr>
          <a:xfrm>
            <a:off x="5927400" y="4773240"/>
            <a:ext cx="3033720" cy="498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endParaRPr lang="en-US" sz="1600" b="0" strike="noStrike" spc="-1">
              <a:latin typeface="Arial"/>
            </a:endParaRPr>
          </a:p>
          <a:p>
            <a:r>
              <a:rPr lang="en-US" sz="1600" b="0" strike="noStrike" spc="-1">
                <a:latin typeface="Ubuntu Mono"/>
              </a:rPr>
              <a:t>balloons: [    |     ]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206" name="TextBox 205"/>
          <p:cNvSpPr txBox="1"/>
          <p:nvPr/>
        </p:nvSpPr>
        <p:spPr>
          <a:xfrm>
            <a:off x="6879240" y="4220280"/>
            <a:ext cx="1247400" cy="2944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en-US" sz="1600" b="1" strike="noStrike" spc="-1">
                <a:latin typeface="Ubuntu Mono"/>
              </a:rPr>
              <a:t>park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207" name="Straight Connector 206"/>
          <p:cNvSpPr/>
          <p:nvPr/>
        </p:nvSpPr>
        <p:spPr>
          <a:xfrm flipH="1" flipV="1">
            <a:off x="5943600" y="3749040"/>
            <a:ext cx="1463040" cy="1371600"/>
          </a:xfrm>
          <a:prstGeom prst="line">
            <a:avLst/>
          </a:prstGeom>
          <a:ln w="18360">
            <a:solidFill>
              <a:srgbClr val="3465A4"/>
            </a:solidFill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8" name="Freeform: Shape 207"/>
          <p:cNvSpPr/>
          <p:nvPr/>
        </p:nvSpPr>
        <p:spPr>
          <a:xfrm>
            <a:off x="254880" y="3483460"/>
            <a:ext cx="731520" cy="182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0" y="16200"/>
                </a:lnTo>
                <a:close/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9" name="Straight Connector 208"/>
          <p:cNvSpPr/>
          <p:nvPr/>
        </p:nvSpPr>
        <p:spPr>
          <a:xfrm flipH="1" flipV="1">
            <a:off x="7498080" y="3854520"/>
            <a:ext cx="485280" cy="1276560"/>
          </a:xfrm>
          <a:prstGeom prst="line">
            <a:avLst/>
          </a:prstGeom>
          <a:ln w="18360">
            <a:solidFill>
              <a:srgbClr val="3465A4"/>
            </a:solidFill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0" name="TextBox 209"/>
          <p:cNvSpPr txBox="1"/>
          <p:nvPr/>
        </p:nvSpPr>
        <p:spPr>
          <a:xfrm>
            <a:off x="99360" y="94680"/>
            <a:ext cx="6811560" cy="4921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public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class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solidFill>
                  <a:srgbClr val="660066"/>
                </a:solidFill>
                <a:latin typeface="Ubuntu Mono"/>
              </a:rPr>
              <a:t>ParkApp</a:t>
            </a:r>
            <a:endParaRPr lang="en-US" sz="1800" b="1" strike="noStrike" spc="-1" dirty="0" err="1">
              <a:solidFill>
                <a:srgbClr val="000000"/>
              </a:solidFill>
              <a:latin typeface="Ubuntu Mono"/>
            </a:endParaRPr>
          </a:p>
          <a:p>
            <a:r>
              <a:rPr lang="en-US" sz="1800" b="1" strike="noStrike" spc="-1" dirty="0">
                <a:latin typeface="Ubuntu Mono"/>
              </a:rPr>
              <a:t>{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public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void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B84700"/>
                </a:solidFill>
                <a:latin typeface="Ubuntu Mono"/>
              </a:rPr>
              <a:t>run</a:t>
            </a:r>
            <a:r>
              <a:rPr lang="en-US" sz="1800" b="1" strike="noStrike" spc="-1" dirty="0">
                <a:latin typeface="Ubuntu Mono"/>
              </a:rPr>
              <a:t>()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{</a:t>
            </a:r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b1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"red"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30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b2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"green"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50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100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500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b3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"blue"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40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200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450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();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	</a:t>
            </a:r>
            <a:r>
              <a:rPr lang="en-US" sz="1800" b="1" strike="noStrike" spc="-1" dirty="0" err="1">
                <a:latin typeface="Ubuntu Mono"/>
              </a:rPr>
              <a:t>park.</a:t>
            </a:r>
            <a:r>
              <a:rPr lang="en-US" sz="1800" b="1" strike="noStrike" spc="-1" dirty="0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 dirty="0">
                <a:latin typeface="Ubuntu Mono"/>
              </a:rPr>
              <a:t>( b1 );</a:t>
            </a:r>
            <a:endParaRPr lang="en-US" sz="1800" b="0" strike="noStrike" spc="-1" dirty="0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	</a:t>
            </a:r>
            <a:r>
              <a:rPr lang="en-US" sz="1800" b="1" strike="noStrike" spc="-1" dirty="0" err="1">
                <a:latin typeface="Ubuntu Mono"/>
              </a:rPr>
              <a:t>park.</a:t>
            </a:r>
            <a:r>
              <a:rPr lang="en-US" sz="1800" b="1" strike="noStrike" spc="-1" dirty="0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 dirty="0">
                <a:latin typeface="Ubuntu Mono"/>
              </a:rPr>
              <a:t>( b2 );</a:t>
            </a:r>
            <a:endParaRPr lang="en-US" sz="1800" b="0" strike="noStrike" spc="-1" dirty="0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	</a:t>
            </a:r>
            <a:r>
              <a:rPr lang="en-US" sz="1800" b="1" strike="noStrike" spc="-1" dirty="0" err="1">
                <a:latin typeface="Ubuntu Mono"/>
              </a:rPr>
              <a:t>park.</a:t>
            </a:r>
            <a:r>
              <a:rPr lang="en-US" sz="1800" b="1" strike="noStrike" spc="-1" dirty="0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 dirty="0">
                <a:latin typeface="Ubuntu Mono"/>
              </a:rPr>
              <a:t>( b3 );</a:t>
            </a:r>
            <a:endParaRPr lang="en-US" sz="1800" b="0" strike="noStrike" spc="-1" dirty="0">
              <a:latin typeface="Arial"/>
            </a:endParaRPr>
          </a:p>
          <a:p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latin typeface="Ubuntu Mono"/>
              </a:rPr>
              <a:t>park.driftBalloons</a:t>
            </a:r>
            <a:r>
              <a:rPr lang="en-US" sz="1800" b="1" strike="noStrike" spc="-1" dirty="0">
                <a:latin typeface="Ubuntu Mono"/>
              </a:rPr>
              <a:t>( 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}</a:t>
            </a:r>
            <a:endParaRPr lang="en-US" sz="1800" b="0" strike="noStrike" spc="-1" dirty="0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}</a:t>
            </a:r>
            <a:endParaRPr lang="en-US" sz="18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1" name="Group 210"/>
          <p:cNvGrpSpPr/>
          <p:nvPr/>
        </p:nvGrpSpPr>
        <p:grpSpPr>
          <a:xfrm>
            <a:off x="4754880" y="1951200"/>
            <a:ext cx="1554480" cy="1889280"/>
            <a:chOff x="4754880" y="1951200"/>
            <a:chExt cx="1554480" cy="1889280"/>
          </a:xfrm>
        </p:grpSpPr>
        <p:sp>
          <p:nvSpPr>
            <p:cNvPr id="212" name="Oval 211"/>
            <p:cNvSpPr/>
            <p:nvPr/>
          </p:nvSpPr>
          <p:spPr>
            <a:xfrm>
              <a:off x="4754880" y="2286000"/>
              <a:ext cx="1554480" cy="15544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13" name="TextBox 212"/>
            <p:cNvSpPr txBox="1"/>
            <p:nvPr/>
          </p:nvSpPr>
          <p:spPr>
            <a:xfrm>
              <a:off x="4846320" y="2623320"/>
              <a:ext cx="140616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color: “red”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size:  30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curX:  4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curY:  2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214" name="TextBox 213"/>
            <p:cNvSpPr txBox="1"/>
            <p:nvPr/>
          </p:nvSpPr>
          <p:spPr>
            <a:xfrm>
              <a:off x="5334840" y="1951200"/>
              <a:ext cx="64008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b1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215" name="Group 214"/>
          <p:cNvGrpSpPr/>
          <p:nvPr/>
        </p:nvGrpSpPr>
        <p:grpSpPr>
          <a:xfrm>
            <a:off x="6554880" y="1965240"/>
            <a:ext cx="1701720" cy="1889280"/>
            <a:chOff x="6554880" y="1965240"/>
            <a:chExt cx="1701720" cy="1889280"/>
          </a:xfrm>
        </p:grpSpPr>
        <p:sp>
          <p:nvSpPr>
            <p:cNvPr id="216" name="Oval 215"/>
            <p:cNvSpPr/>
            <p:nvPr/>
          </p:nvSpPr>
          <p:spPr>
            <a:xfrm>
              <a:off x="6554880" y="2300040"/>
              <a:ext cx="1554480" cy="15544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17" name="TextBox 216"/>
            <p:cNvSpPr txBox="1"/>
            <p:nvPr/>
          </p:nvSpPr>
          <p:spPr>
            <a:xfrm>
              <a:off x="6646320" y="2637360"/>
              <a:ext cx="161028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color: “green”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size:  50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curX:  100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curY:  500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218" name="TextBox 217"/>
            <p:cNvSpPr txBox="1"/>
            <p:nvPr/>
          </p:nvSpPr>
          <p:spPr>
            <a:xfrm>
              <a:off x="7134840" y="1965240"/>
              <a:ext cx="64008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b2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219" name="Group 218"/>
          <p:cNvGrpSpPr/>
          <p:nvPr/>
        </p:nvGrpSpPr>
        <p:grpSpPr>
          <a:xfrm>
            <a:off x="8341560" y="1979280"/>
            <a:ext cx="1599480" cy="1889280"/>
            <a:chOff x="8341560" y="1979280"/>
            <a:chExt cx="1599480" cy="1889280"/>
          </a:xfrm>
        </p:grpSpPr>
        <p:sp>
          <p:nvSpPr>
            <p:cNvPr id="220" name="Oval 219"/>
            <p:cNvSpPr/>
            <p:nvPr/>
          </p:nvSpPr>
          <p:spPr>
            <a:xfrm>
              <a:off x="8341560" y="2314080"/>
              <a:ext cx="1554480" cy="15544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21" name="TextBox 220"/>
            <p:cNvSpPr txBox="1"/>
            <p:nvPr/>
          </p:nvSpPr>
          <p:spPr>
            <a:xfrm>
              <a:off x="8433000" y="2651400"/>
              <a:ext cx="150804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color: “blue”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size:  40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curX:  201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curY:  455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222" name="TextBox 221"/>
            <p:cNvSpPr txBox="1"/>
            <p:nvPr/>
          </p:nvSpPr>
          <p:spPr>
            <a:xfrm>
              <a:off x="8921520" y="1979280"/>
              <a:ext cx="64008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b3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223" name="Group 222"/>
          <p:cNvGrpSpPr/>
          <p:nvPr/>
        </p:nvGrpSpPr>
        <p:grpSpPr>
          <a:xfrm>
            <a:off x="91800" y="5851800"/>
            <a:ext cx="4663080" cy="1554480"/>
            <a:chOff x="91800" y="5851800"/>
            <a:chExt cx="4663080" cy="1554480"/>
          </a:xfrm>
        </p:grpSpPr>
        <p:sp>
          <p:nvSpPr>
            <p:cNvPr id="224" name="Freeform: Shape 223"/>
            <p:cNvSpPr/>
            <p:nvPr/>
          </p:nvSpPr>
          <p:spPr>
            <a:xfrm>
              <a:off x="91800" y="5851800"/>
              <a:ext cx="4663080" cy="1554480"/>
            </a:xfrm>
            <a:custGeom>
              <a:avLst/>
              <a:gdLst/>
              <a:ahLst/>
              <a:cxnLst/>
              <a:rect l="l" t="t" r="r" b="b"/>
              <a:pathLst>
                <a:path w="64785" h="21600">
                  <a:moveTo>
                    <a:pt x="3600" y="0"/>
                  </a:moveTo>
                  <a:arcTo wR="3600" hR="3600" stAng="16200000" swAng="-5400000"/>
                  <a:lnTo>
                    <a:pt x="0" y="18000"/>
                  </a:lnTo>
                  <a:arcTo wR="3600" hR="3600" stAng="10800000" swAng="-5400000"/>
                  <a:lnTo>
                    <a:pt x="61185" y="21600"/>
                  </a:lnTo>
                  <a:arcTo wR="39585" hR="3600" stAng="5400000" swAng="5400000"/>
                  <a:lnTo>
                    <a:pt x="21600" y="3600"/>
                  </a:lnTo>
                  <a:arcTo wR="39585" hR="3600" stAng="10800000" swAng="5400000"/>
                  <a:close/>
                </a:path>
              </a:pathLst>
            </a:custGeom>
            <a:solidFill>
              <a:srgbClr val="E6E6E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25" name="TextBox 224"/>
            <p:cNvSpPr txBox="1"/>
            <p:nvPr/>
          </p:nvSpPr>
          <p:spPr>
            <a:xfrm>
              <a:off x="183240" y="5887080"/>
              <a:ext cx="303984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public void add( Balloon b )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{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balloons.add( b );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}</a:t>
              </a:r>
              <a:endParaRPr lang="en-US" sz="1600" b="0" strike="noStrike" spc="-1">
                <a:latin typeface="Arial"/>
              </a:endParaRPr>
            </a:p>
          </p:txBody>
        </p:sp>
      </p:grpSp>
      <p:sp>
        <p:nvSpPr>
          <p:cNvPr id="226" name="Oval 225"/>
          <p:cNvSpPr/>
          <p:nvPr/>
        </p:nvSpPr>
        <p:spPr>
          <a:xfrm>
            <a:off x="5749200" y="4495680"/>
            <a:ext cx="3029040" cy="1279080"/>
          </a:xfrm>
          <a:prstGeom prst="ellipse">
            <a:avLst/>
          </a:prstGeom>
          <a:noFill/>
          <a:ln w="5472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27" name="TextBox 226"/>
          <p:cNvSpPr txBox="1"/>
          <p:nvPr/>
        </p:nvSpPr>
        <p:spPr>
          <a:xfrm>
            <a:off x="5927400" y="4773240"/>
            <a:ext cx="3033720" cy="498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endParaRPr lang="en-US" sz="1600" b="0" strike="noStrike" spc="-1">
              <a:latin typeface="Arial"/>
            </a:endParaRPr>
          </a:p>
          <a:p>
            <a:r>
              <a:rPr lang="en-US" sz="1600" b="0" strike="noStrike" spc="-1">
                <a:latin typeface="Ubuntu Mono"/>
              </a:rPr>
              <a:t>balloons: [    |     |   ]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228" name="TextBox 227"/>
          <p:cNvSpPr txBox="1"/>
          <p:nvPr/>
        </p:nvSpPr>
        <p:spPr>
          <a:xfrm>
            <a:off x="6879240" y="4220280"/>
            <a:ext cx="1247400" cy="2944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en-US" sz="1600" b="1" strike="noStrike" spc="-1">
                <a:latin typeface="Ubuntu Mono"/>
              </a:rPr>
              <a:t>park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229" name="Straight Connector 228"/>
          <p:cNvSpPr/>
          <p:nvPr/>
        </p:nvSpPr>
        <p:spPr>
          <a:xfrm flipH="1" flipV="1">
            <a:off x="5943600" y="3749040"/>
            <a:ext cx="1463040" cy="1371600"/>
          </a:xfrm>
          <a:prstGeom prst="line">
            <a:avLst/>
          </a:prstGeom>
          <a:ln w="18360">
            <a:solidFill>
              <a:srgbClr val="3465A4"/>
            </a:solidFill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1" name="Straight Connector 230"/>
          <p:cNvSpPr/>
          <p:nvPr/>
        </p:nvSpPr>
        <p:spPr>
          <a:xfrm flipH="1" flipV="1">
            <a:off x="7498080" y="3854520"/>
            <a:ext cx="485280" cy="1276560"/>
          </a:xfrm>
          <a:prstGeom prst="line">
            <a:avLst/>
          </a:prstGeom>
          <a:ln w="18360">
            <a:solidFill>
              <a:srgbClr val="3465A4"/>
            </a:solidFill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2" name="Freeform: Shape 231"/>
          <p:cNvSpPr/>
          <p:nvPr/>
        </p:nvSpPr>
        <p:spPr>
          <a:xfrm>
            <a:off x="8472960" y="3749040"/>
            <a:ext cx="213840" cy="1404000"/>
          </a:xfrm>
          <a:custGeom>
            <a:avLst/>
            <a:gdLst/>
            <a:ahLst/>
            <a:cxnLst/>
            <a:rect l="0" t="0" r="r" b="b"/>
            <a:pathLst>
              <a:path w="594" h="3900" fill="none">
                <a:moveTo>
                  <a:pt x="0" y="3900"/>
                </a:moveTo>
                <a:lnTo>
                  <a:pt x="594" y="0"/>
                </a:lnTo>
              </a:path>
            </a:pathLst>
          </a:custGeom>
          <a:ln w="18360">
            <a:solidFill>
              <a:srgbClr val="3465A4"/>
            </a:solidFill>
            <a:round/>
            <a:headEnd type="oval" w="med" len="med"/>
            <a:tailEnd type="triangle" w="med" len="med"/>
          </a:ln>
        </p:spPr>
      </p:sp>
      <p:sp>
        <p:nvSpPr>
          <p:cNvPr id="233" name="TextBox 232"/>
          <p:cNvSpPr txBox="1"/>
          <p:nvPr/>
        </p:nvSpPr>
        <p:spPr>
          <a:xfrm>
            <a:off x="99360" y="94680"/>
            <a:ext cx="6811560" cy="4921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public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class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solidFill>
                  <a:srgbClr val="660066"/>
                </a:solidFill>
                <a:latin typeface="Ubuntu Mono"/>
              </a:rPr>
              <a:t>ParkApp</a:t>
            </a:r>
            <a:endParaRPr lang="en-US" sz="1800" b="1" strike="noStrike" spc="-1" dirty="0" err="1">
              <a:solidFill>
                <a:srgbClr val="000000"/>
              </a:solidFill>
              <a:latin typeface="Ubuntu Mono"/>
            </a:endParaRPr>
          </a:p>
          <a:p>
            <a:r>
              <a:rPr lang="en-US" sz="1800" b="1" strike="noStrike" spc="-1" dirty="0">
                <a:latin typeface="Ubuntu Mono"/>
              </a:rPr>
              <a:t>{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public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void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B84700"/>
                </a:solidFill>
                <a:latin typeface="Ubuntu Mono"/>
              </a:rPr>
              <a:t>run</a:t>
            </a:r>
            <a:r>
              <a:rPr lang="en-US" sz="1800" b="1" strike="noStrike" spc="-1" dirty="0">
                <a:latin typeface="Ubuntu Mono"/>
              </a:rPr>
              <a:t>()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{</a:t>
            </a:r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b1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"red"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30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b2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"green"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50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100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500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b3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"blue"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40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200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450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();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	</a:t>
            </a:r>
            <a:r>
              <a:rPr lang="en-US" sz="1800" b="1" strike="noStrike" spc="-1" dirty="0" err="1">
                <a:latin typeface="Ubuntu Mono"/>
              </a:rPr>
              <a:t>park.</a:t>
            </a:r>
            <a:r>
              <a:rPr lang="en-US" sz="1800" b="1" strike="noStrike" spc="-1" dirty="0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 dirty="0">
                <a:latin typeface="Ubuntu Mono"/>
              </a:rPr>
              <a:t>( b1 );</a:t>
            </a:r>
            <a:endParaRPr lang="en-US" sz="1800" b="0" strike="noStrike" spc="-1" dirty="0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	</a:t>
            </a:r>
            <a:r>
              <a:rPr lang="en-US" sz="1800" b="1" strike="noStrike" spc="-1" dirty="0" err="1">
                <a:latin typeface="Ubuntu Mono"/>
              </a:rPr>
              <a:t>park.</a:t>
            </a:r>
            <a:r>
              <a:rPr lang="en-US" sz="1800" b="1" strike="noStrike" spc="-1" dirty="0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 dirty="0">
                <a:latin typeface="Ubuntu Mono"/>
              </a:rPr>
              <a:t>( b2 );</a:t>
            </a:r>
            <a:endParaRPr lang="en-US" sz="1800" b="0" strike="noStrike" spc="-1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	</a:t>
            </a:r>
            <a:r>
              <a:rPr lang="en-US" sz="1800" b="1" strike="noStrike" spc="-1" dirty="0" err="1">
                <a:latin typeface="Ubuntu Mono"/>
              </a:rPr>
              <a:t>park.</a:t>
            </a:r>
            <a:r>
              <a:rPr lang="en-US" sz="1800" b="1" strike="noStrike" spc="-1" dirty="0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 dirty="0">
                <a:latin typeface="Ubuntu Mono"/>
              </a:rPr>
              <a:t>( b3 );</a:t>
            </a:r>
            <a:endParaRPr lang="en-US" sz="1800" b="0" strike="noStrike" spc="-1">
              <a:latin typeface="Arial"/>
            </a:endParaRPr>
          </a:p>
          <a:p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latin typeface="Ubuntu Mono"/>
              </a:rPr>
              <a:t>park.driftBalloons</a:t>
            </a:r>
            <a:r>
              <a:rPr lang="en-US" sz="1800" b="1" strike="noStrike" spc="-1" dirty="0">
                <a:latin typeface="Ubuntu Mono"/>
              </a:rPr>
              <a:t>( 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}</a:t>
            </a:r>
            <a:endParaRPr lang="en-US" sz="1800" b="0" strike="noStrike" spc="-1" dirty="0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}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D2A7A9F7-EC77-CF7E-21E6-723273C32B56}"/>
              </a:ext>
            </a:extLst>
          </p:cNvPr>
          <p:cNvSpPr/>
          <p:nvPr/>
        </p:nvSpPr>
        <p:spPr>
          <a:xfrm>
            <a:off x="254880" y="3483460"/>
            <a:ext cx="731520" cy="182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0" y="16200"/>
                </a:lnTo>
                <a:close/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4" name="Group 233"/>
          <p:cNvGrpSpPr/>
          <p:nvPr/>
        </p:nvGrpSpPr>
        <p:grpSpPr>
          <a:xfrm>
            <a:off x="4754880" y="1951200"/>
            <a:ext cx="1554480" cy="1889280"/>
            <a:chOff x="4754880" y="1951200"/>
            <a:chExt cx="1554480" cy="1889280"/>
          </a:xfrm>
        </p:grpSpPr>
        <p:sp>
          <p:nvSpPr>
            <p:cNvPr id="235" name="Oval 234"/>
            <p:cNvSpPr/>
            <p:nvPr/>
          </p:nvSpPr>
          <p:spPr>
            <a:xfrm>
              <a:off x="4754880" y="2286000"/>
              <a:ext cx="1554480" cy="15544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36" name="TextBox 235"/>
            <p:cNvSpPr txBox="1"/>
            <p:nvPr/>
          </p:nvSpPr>
          <p:spPr>
            <a:xfrm>
              <a:off x="4846320" y="2623320"/>
              <a:ext cx="140616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color: “red”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size:  30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curX:  4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curY:  2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237" name="TextBox 236"/>
            <p:cNvSpPr txBox="1"/>
            <p:nvPr/>
          </p:nvSpPr>
          <p:spPr>
            <a:xfrm>
              <a:off x="5334840" y="1951200"/>
              <a:ext cx="64008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b1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238" name="Group 237"/>
          <p:cNvGrpSpPr/>
          <p:nvPr/>
        </p:nvGrpSpPr>
        <p:grpSpPr>
          <a:xfrm>
            <a:off x="6554880" y="1965240"/>
            <a:ext cx="1701720" cy="1889280"/>
            <a:chOff x="6554880" y="1965240"/>
            <a:chExt cx="1701720" cy="1889280"/>
          </a:xfrm>
        </p:grpSpPr>
        <p:sp>
          <p:nvSpPr>
            <p:cNvPr id="239" name="Oval 238"/>
            <p:cNvSpPr/>
            <p:nvPr/>
          </p:nvSpPr>
          <p:spPr>
            <a:xfrm>
              <a:off x="6554880" y="2300040"/>
              <a:ext cx="1554480" cy="15544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40" name="TextBox 239"/>
            <p:cNvSpPr txBox="1"/>
            <p:nvPr/>
          </p:nvSpPr>
          <p:spPr>
            <a:xfrm>
              <a:off x="6646320" y="2637360"/>
              <a:ext cx="161028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color: “green”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size:  50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curX:  100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curY:  500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241" name="TextBox 240"/>
            <p:cNvSpPr txBox="1"/>
            <p:nvPr/>
          </p:nvSpPr>
          <p:spPr>
            <a:xfrm>
              <a:off x="7134840" y="1965240"/>
              <a:ext cx="64008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b2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242" name="Group 241"/>
          <p:cNvGrpSpPr/>
          <p:nvPr/>
        </p:nvGrpSpPr>
        <p:grpSpPr>
          <a:xfrm>
            <a:off x="8341560" y="1979280"/>
            <a:ext cx="1599480" cy="1889280"/>
            <a:chOff x="8341560" y="1979280"/>
            <a:chExt cx="1599480" cy="1889280"/>
          </a:xfrm>
        </p:grpSpPr>
        <p:sp>
          <p:nvSpPr>
            <p:cNvPr id="243" name="Oval 242"/>
            <p:cNvSpPr/>
            <p:nvPr/>
          </p:nvSpPr>
          <p:spPr>
            <a:xfrm>
              <a:off x="8341560" y="2314080"/>
              <a:ext cx="1554480" cy="15544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44" name="TextBox 243"/>
            <p:cNvSpPr txBox="1"/>
            <p:nvPr/>
          </p:nvSpPr>
          <p:spPr>
            <a:xfrm>
              <a:off x="8433000" y="2651400"/>
              <a:ext cx="150804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color: “blue”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size:  40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curX:  201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curY:  455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245" name="TextBox 244"/>
            <p:cNvSpPr txBox="1"/>
            <p:nvPr/>
          </p:nvSpPr>
          <p:spPr>
            <a:xfrm>
              <a:off x="8921520" y="1979280"/>
              <a:ext cx="64008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b3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246" name="Group 245"/>
          <p:cNvGrpSpPr/>
          <p:nvPr/>
        </p:nvGrpSpPr>
        <p:grpSpPr>
          <a:xfrm>
            <a:off x="91800" y="5851800"/>
            <a:ext cx="5486040" cy="1962720"/>
            <a:chOff x="91800" y="5851800"/>
            <a:chExt cx="5486040" cy="1962720"/>
          </a:xfrm>
        </p:grpSpPr>
        <p:sp>
          <p:nvSpPr>
            <p:cNvPr id="247" name="Freeform: Shape 246"/>
            <p:cNvSpPr/>
            <p:nvPr/>
          </p:nvSpPr>
          <p:spPr>
            <a:xfrm>
              <a:off x="91800" y="5851800"/>
              <a:ext cx="5486040" cy="1554480"/>
            </a:xfrm>
            <a:custGeom>
              <a:avLst/>
              <a:gdLst/>
              <a:ahLst/>
              <a:cxnLst/>
              <a:rect l="l" t="t" r="r" b="b"/>
              <a:pathLst>
                <a:path w="76218" h="21600">
                  <a:moveTo>
                    <a:pt x="3600" y="0"/>
                  </a:moveTo>
                  <a:arcTo wR="3600" hR="3600" stAng="16200000" swAng="-5400000"/>
                  <a:lnTo>
                    <a:pt x="0" y="18000"/>
                  </a:lnTo>
                  <a:arcTo wR="3600" hR="3600" stAng="10800000" swAng="-5400000"/>
                  <a:lnTo>
                    <a:pt x="72618" y="21600"/>
                  </a:lnTo>
                  <a:arcTo wR="51018" hR="3600" stAng="5400000" swAng="5400000"/>
                  <a:lnTo>
                    <a:pt x="21600" y="3600"/>
                  </a:lnTo>
                  <a:arcTo wR="51018" hR="3600" stAng="10800000" swAng="5400000"/>
                  <a:close/>
                </a:path>
              </a:pathLst>
            </a:custGeom>
            <a:solidFill>
              <a:srgbClr val="E6E6E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48" name="TextBox 247"/>
            <p:cNvSpPr txBox="1"/>
            <p:nvPr/>
          </p:nvSpPr>
          <p:spPr>
            <a:xfrm>
              <a:off x="183240" y="5887080"/>
              <a:ext cx="5394600" cy="19274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public void driftBalloons( )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{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for (int i = 0; i &lt; balloons.size(); i = i + 1)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{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    Balloon b = balloons.get( i );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    b.drift( …, … );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    b.draw();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} 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}</a:t>
              </a:r>
              <a:endParaRPr lang="en-US" sz="1600" b="0" strike="noStrike" spc="-1">
                <a:latin typeface="Arial"/>
              </a:endParaRPr>
            </a:p>
          </p:txBody>
        </p:sp>
      </p:grpSp>
      <p:sp>
        <p:nvSpPr>
          <p:cNvPr id="249" name="Oval 248"/>
          <p:cNvSpPr/>
          <p:nvPr/>
        </p:nvSpPr>
        <p:spPr>
          <a:xfrm>
            <a:off x="5749200" y="4495680"/>
            <a:ext cx="3029040" cy="1279080"/>
          </a:xfrm>
          <a:prstGeom prst="ellipse">
            <a:avLst/>
          </a:prstGeom>
          <a:noFill/>
          <a:ln w="5472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0" name="TextBox 249"/>
          <p:cNvSpPr txBox="1"/>
          <p:nvPr/>
        </p:nvSpPr>
        <p:spPr>
          <a:xfrm>
            <a:off x="5927400" y="4773240"/>
            <a:ext cx="3033720" cy="498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endParaRPr lang="en-US" sz="1600" b="0" strike="noStrike" spc="-1">
              <a:latin typeface="Arial"/>
            </a:endParaRPr>
          </a:p>
          <a:p>
            <a:r>
              <a:rPr lang="en-US" sz="1600" b="0" strike="noStrike" spc="-1">
                <a:latin typeface="Ubuntu Mono"/>
              </a:rPr>
              <a:t>balloons: [    |     |   ]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251" name="TextBox 250"/>
          <p:cNvSpPr txBox="1"/>
          <p:nvPr/>
        </p:nvSpPr>
        <p:spPr>
          <a:xfrm>
            <a:off x="6879240" y="4220280"/>
            <a:ext cx="1247400" cy="2944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en-US" sz="1600" b="1" strike="noStrike" spc="-1">
                <a:latin typeface="Ubuntu Mono"/>
              </a:rPr>
              <a:t>park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252" name="Straight Connector 251"/>
          <p:cNvSpPr/>
          <p:nvPr/>
        </p:nvSpPr>
        <p:spPr>
          <a:xfrm flipH="1" flipV="1">
            <a:off x="5943600" y="3749040"/>
            <a:ext cx="1463040" cy="1371600"/>
          </a:xfrm>
          <a:prstGeom prst="line">
            <a:avLst/>
          </a:prstGeom>
          <a:ln w="18360">
            <a:solidFill>
              <a:srgbClr val="3465A4"/>
            </a:solidFill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3" name="Freeform: Shape 252"/>
          <p:cNvSpPr/>
          <p:nvPr/>
        </p:nvSpPr>
        <p:spPr>
          <a:xfrm>
            <a:off x="254880" y="4036263"/>
            <a:ext cx="731520" cy="182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0" y="16200"/>
                </a:lnTo>
                <a:close/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4" name="Straight Connector 253"/>
          <p:cNvSpPr/>
          <p:nvPr/>
        </p:nvSpPr>
        <p:spPr>
          <a:xfrm flipH="1" flipV="1">
            <a:off x="7498080" y="3854520"/>
            <a:ext cx="485280" cy="1276560"/>
          </a:xfrm>
          <a:prstGeom prst="line">
            <a:avLst/>
          </a:prstGeom>
          <a:ln w="18360">
            <a:solidFill>
              <a:srgbClr val="3465A4"/>
            </a:solidFill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5" name="Straight Connector 254"/>
          <p:cNvSpPr/>
          <p:nvPr/>
        </p:nvSpPr>
        <p:spPr>
          <a:xfrm flipV="1">
            <a:off x="8472960" y="3749040"/>
            <a:ext cx="213840" cy="1404000"/>
          </a:xfrm>
          <a:prstGeom prst="line">
            <a:avLst/>
          </a:prstGeom>
          <a:ln w="18360">
            <a:solidFill>
              <a:srgbClr val="3465A4"/>
            </a:solidFill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6" name="TextBox 255"/>
          <p:cNvSpPr txBox="1"/>
          <p:nvPr/>
        </p:nvSpPr>
        <p:spPr>
          <a:xfrm>
            <a:off x="99360" y="94680"/>
            <a:ext cx="6811560" cy="4921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public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class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solidFill>
                  <a:srgbClr val="660066"/>
                </a:solidFill>
                <a:latin typeface="Ubuntu Mono"/>
              </a:rPr>
              <a:t>ParkApp</a:t>
            </a:r>
            <a:endParaRPr lang="en-US" sz="1800" b="1" strike="noStrike" spc="-1" dirty="0" err="1">
              <a:solidFill>
                <a:srgbClr val="000000"/>
              </a:solidFill>
              <a:latin typeface="Ubuntu Mono"/>
            </a:endParaRPr>
          </a:p>
          <a:p>
            <a:r>
              <a:rPr lang="en-US" sz="1800" b="1" strike="noStrike" spc="-1" dirty="0">
                <a:latin typeface="Ubuntu Mono"/>
              </a:rPr>
              <a:t>{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public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void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B84700"/>
                </a:solidFill>
                <a:latin typeface="Ubuntu Mono"/>
              </a:rPr>
              <a:t>run</a:t>
            </a:r>
            <a:r>
              <a:rPr lang="en-US" sz="1800" b="1" strike="noStrike" spc="-1" dirty="0">
                <a:latin typeface="Ubuntu Mono"/>
              </a:rPr>
              <a:t>()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{</a:t>
            </a:r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b1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"red"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30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b2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"green"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50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100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500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b3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"blue"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40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200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450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();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	</a:t>
            </a:r>
            <a:r>
              <a:rPr lang="en-US" sz="1800" b="1" strike="noStrike" spc="-1" dirty="0" err="1">
                <a:latin typeface="Ubuntu Mono"/>
              </a:rPr>
              <a:t>park.</a:t>
            </a:r>
            <a:r>
              <a:rPr lang="en-US" sz="1800" b="1" strike="noStrike" spc="-1" dirty="0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 dirty="0">
                <a:latin typeface="Ubuntu Mono"/>
              </a:rPr>
              <a:t>( b1 );</a:t>
            </a:r>
            <a:endParaRPr lang="en-US" sz="1800" b="0" strike="noStrike" spc="-1" dirty="0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	</a:t>
            </a:r>
            <a:r>
              <a:rPr lang="en-US" sz="1800" b="1" strike="noStrike" spc="-1" dirty="0" err="1">
                <a:latin typeface="Ubuntu Mono"/>
              </a:rPr>
              <a:t>park.</a:t>
            </a:r>
            <a:r>
              <a:rPr lang="en-US" sz="1800" b="1" strike="noStrike" spc="-1" dirty="0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 dirty="0">
                <a:latin typeface="Ubuntu Mono"/>
              </a:rPr>
              <a:t>( b2 );</a:t>
            </a:r>
            <a:endParaRPr lang="en-US" sz="1800" b="0" strike="noStrike" spc="-1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	</a:t>
            </a:r>
            <a:r>
              <a:rPr lang="en-US" sz="1800" b="1" strike="noStrike" spc="-1" err="1">
                <a:latin typeface="Ubuntu Mono"/>
              </a:rPr>
              <a:t>park.</a:t>
            </a:r>
            <a:r>
              <a:rPr lang="en-US" sz="1800" b="1" strike="noStrike" spc="-1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>
                <a:latin typeface="Ubuntu Mono"/>
              </a:rPr>
              <a:t>( b3 );</a:t>
            </a:r>
            <a:endParaRPr lang="en-US" sz="1800" b="0" strike="noStrike" spc="-1">
              <a:latin typeface="Arial"/>
            </a:endParaRPr>
          </a:p>
          <a:p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latin typeface="Ubuntu Mono"/>
              </a:rPr>
              <a:t>park.driftBalloons</a:t>
            </a:r>
            <a:r>
              <a:rPr lang="en-US" sz="1800" b="1" strike="noStrike" spc="-1" dirty="0">
                <a:latin typeface="Ubuntu Mono"/>
              </a:rPr>
              <a:t>( );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}</a:t>
            </a:r>
            <a:endParaRPr lang="en-US" sz="1800" b="0" strike="noStrike" spc="-1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}</a:t>
            </a:r>
            <a:endParaRPr lang="en-US" sz="1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7" name="Group 256"/>
          <p:cNvGrpSpPr/>
          <p:nvPr/>
        </p:nvGrpSpPr>
        <p:grpSpPr>
          <a:xfrm>
            <a:off x="4754880" y="1951200"/>
            <a:ext cx="1554480" cy="1889280"/>
            <a:chOff x="4754880" y="1951200"/>
            <a:chExt cx="1554480" cy="1889280"/>
          </a:xfrm>
        </p:grpSpPr>
        <p:sp>
          <p:nvSpPr>
            <p:cNvPr id="258" name="Oval 257"/>
            <p:cNvSpPr/>
            <p:nvPr/>
          </p:nvSpPr>
          <p:spPr>
            <a:xfrm>
              <a:off x="4754880" y="2286000"/>
              <a:ext cx="1554480" cy="15544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59" name="TextBox 258"/>
            <p:cNvSpPr txBox="1"/>
            <p:nvPr/>
          </p:nvSpPr>
          <p:spPr>
            <a:xfrm>
              <a:off x="4846320" y="2623320"/>
              <a:ext cx="140616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color: “red”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size:  30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curX:  4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curY:  2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260" name="TextBox 259"/>
            <p:cNvSpPr txBox="1"/>
            <p:nvPr/>
          </p:nvSpPr>
          <p:spPr>
            <a:xfrm>
              <a:off x="5334840" y="1951200"/>
              <a:ext cx="64008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b1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261" name="Group 260"/>
          <p:cNvGrpSpPr/>
          <p:nvPr/>
        </p:nvGrpSpPr>
        <p:grpSpPr>
          <a:xfrm>
            <a:off x="6554880" y="1965240"/>
            <a:ext cx="1701720" cy="1889280"/>
            <a:chOff x="6554880" y="1965240"/>
            <a:chExt cx="1701720" cy="1889280"/>
          </a:xfrm>
        </p:grpSpPr>
        <p:sp>
          <p:nvSpPr>
            <p:cNvPr id="262" name="Oval 261"/>
            <p:cNvSpPr/>
            <p:nvPr/>
          </p:nvSpPr>
          <p:spPr>
            <a:xfrm>
              <a:off x="6554880" y="2300040"/>
              <a:ext cx="1554480" cy="15544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63" name="TextBox 262"/>
            <p:cNvSpPr txBox="1"/>
            <p:nvPr/>
          </p:nvSpPr>
          <p:spPr>
            <a:xfrm>
              <a:off x="6646320" y="2637360"/>
              <a:ext cx="161028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color: “green”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size:  50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curX:  100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curY:  500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264" name="TextBox 263"/>
            <p:cNvSpPr txBox="1"/>
            <p:nvPr/>
          </p:nvSpPr>
          <p:spPr>
            <a:xfrm>
              <a:off x="7134840" y="1965240"/>
              <a:ext cx="64008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b2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265" name="Group 264"/>
          <p:cNvGrpSpPr/>
          <p:nvPr/>
        </p:nvGrpSpPr>
        <p:grpSpPr>
          <a:xfrm>
            <a:off x="8341560" y="1979280"/>
            <a:ext cx="1599480" cy="1889280"/>
            <a:chOff x="8341560" y="1979280"/>
            <a:chExt cx="1599480" cy="1889280"/>
          </a:xfrm>
        </p:grpSpPr>
        <p:sp>
          <p:nvSpPr>
            <p:cNvPr id="266" name="Oval 265"/>
            <p:cNvSpPr/>
            <p:nvPr/>
          </p:nvSpPr>
          <p:spPr>
            <a:xfrm>
              <a:off x="8341560" y="2314080"/>
              <a:ext cx="1554480" cy="15544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67" name="TextBox 266"/>
            <p:cNvSpPr txBox="1"/>
            <p:nvPr/>
          </p:nvSpPr>
          <p:spPr>
            <a:xfrm>
              <a:off x="8433000" y="2651400"/>
              <a:ext cx="150804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color: “blue”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size:  40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curX:  201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curY:  455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268" name="TextBox 267"/>
            <p:cNvSpPr txBox="1"/>
            <p:nvPr/>
          </p:nvSpPr>
          <p:spPr>
            <a:xfrm>
              <a:off x="8921520" y="1979280"/>
              <a:ext cx="64008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b3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269" name="Group 268"/>
          <p:cNvGrpSpPr/>
          <p:nvPr/>
        </p:nvGrpSpPr>
        <p:grpSpPr>
          <a:xfrm>
            <a:off x="91800" y="5851800"/>
            <a:ext cx="5486040" cy="1962720"/>
            <a:chOff x="91800" y="5851800"/>
            <a:chExt cx="5486040" cy="1962720"/>
          </a:xfrm>
        </p:grpSpPr>
        <p:sp>
          <p:nvSpPr>
            <p:cNvPr id="270" name="Freeform: Shape 269"/>
            <p:cNvSpPr/>
            <p:nvPr/>
          </p:nvSpPr>
          <p:spPr>
            <a:xfrm>
              <a:off x="91800" y="5851800"/>
              <a:ext cx="5486040" cy="1554480"/>
            </a:xfrm>
            <a:custGeom>
              <a:avLst/>
              <a:gdLst/>
              <a:ahLst/>
              <a:cxnLst/>
              <a:rect l="l" t="t" r="r" b="b"/>
              <a:pathLst>
                <a:path w="76218" h="21600">
                  <a:moveTo>
                    <a:pt x="3600" y="0"/>
                  </a:moveTo>
                  <a:arcTo wR="3600" hR="3600" stAng="16200000" swAng="-5400000"/>
                  <a:lnTo>
                    <a:pt x="0" y="18000"/>
                  </a:lnTo>
                  <a:arcTo wR="3600" hR="3600" stAng="10800000" swAng="-5400000"/>
                  <a:lnTo>
                    <a:pt x="72618" y="21600"/>
                  </a:lnTo>
                  <a:arcTo wR="51018" hR="3600" stAng="5400000" swAng="5400000"/>
                  <a:lnTo>
                    <a:pt x="21600" y="3600"/>
                  </a:lnTo>
                  <a:arcTo wR="51018" hR="3600" stAng="10800000" swAng="5400000"/>
                  <a:close/>
                </a:path>
              </a:pathLst>
            </a:custGeom>
            <a:solidFill>
              <a:srgbClr val="E6E6E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71" name="TextBox 270"/>
            <p:cNvSpPr txBox="1"/>
            <p:nvPr/>
          </p:nvSpPr>
          <p:spPr>
            <a:xfrm>
              <a:off x="183240" y="5887080"/>
              <a:ext cx="5394600" cy="19274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public void driftBalloons( )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{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for (int i = 0; i &lt; balloons.size(); i = i + 1)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{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    Balloon b = balloons.get( i );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    b.drift( …, … );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    b.draw();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} 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}</a:t>
              </a:r>
              <a:endParaRPr lang="en-US" sz="1600" b="0" strike="noStrike" spc="-1">
                <a:latin typeface="Arial"/>
              </a:endParaRPr>
            </a:p>
          </p:txBody>
        </p:sp>
      </p:grpSp>
      <p:sp>
        <p:nvSpPr>
          <p:cNvPr id="272" name="Oval 271"/>
          <p:cNvSpPr/>
          <p:nvPr/>
        </p:nvSpPr>
        <p:spPr>
          <a:xfrm>
            <a:off x="5749200" y="4495680"/>
            <a:ext cx="3029040" cy="1279080"/>
          </a:xfrm>
          <a:prstGeom prst="ellipse">
            <a:avLst/>
          </a:prstGeom>
          <a:noFill/>
          <a:ln w="5472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73" name="TextBox 272"/>
          <p:cNvSpPr txBox="1"/>
          <p:nvPr/>
        </p:nvSpPr>
        <p:spPr>
          <a:xfrm>
            <a:off x="5927400" y="4773240"/>
            <a:ext cx="3033720" cy="498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endParaRPr lang="en-US" sz="1600" b="0" strike="noStrike" spc="-1">
              <a:latin typeface="Arial"/>
            </a:endParaRPr>
          </a:p>
          <a:p>
            <a:r>
              <a:rPr lang="en-US" sz="1600" b="0" strike="noStrike" spc="-1">
                <a:latin typeface="Ubuntu Mono"/>
              </a:rPr>
              <a:t>balloons: [    |     |   ]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274" name="TextBox 273"/>
          <p:cNvSpPr txBox="1"/>
          <p:nvPr/>
        </p:nvSpPr>
        <p:spPr>
          <a:xfrm>
            <a:off x="6879240" y="4220280"/>
            <a:ext cx="1247400" cy="2944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en-US" sz="1600" b="1" strike="noStrike" spc="-1">
                <a:latin typeface="Ubuntu Mono"/>
              </a:rPr>
              <a:t>park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275" name="Straight Connector 274"/>
          <p:cNvSpPr/>
          <p:nvPr/>
        </p:nvSpPr>
        <p:spPr>
          <a:xfrm flipH="1" flipV="1">
            <a:off x="5943600" y="3749040"/>
            <a:ext cx="1463040" cy="1371600"/>
          </a:xfrm>
          <a:prstGeom prst="line">
            <a:avLst/>
          </a:prstGeom>
          <a:ln w="18360">
            <a:solidFill>
              <a:srgbClr val="3465A4"/>
            </a:solidFill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76" name="Freeform: Shape 275"/>
          <p:cNvSpPr/>
          <p:nvPr/>
        </p:nvSpPr>
        <p:spPr>
          <a:xfrm>
            <a:off x="290880" y="6931980"/>
            <a:ext cx="731520" cy="182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0" y="16200"/>
                </a:lnTo>
                <a:close/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77" name="Straight Connector 276"/>
          <p:cNvSpPr/>
          <p:nvPr/>
        </p:nvSpPr>
        <p:spPr>
          <a:xfrm flipH="1" flipV="1">
            <a:off x="7498080" y="3854520"/>
            <a:ext cx="485280" cy="1276560"/>
          </a:xfrm>
          <a:prstGeom prst="line">
            <a:avLst/>
          </a:prstGeom>
          <a:ln w="18360">
            <a:solidFill>
              <a:srgbClr val="3465A4"/>
            </a:solidFill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78" name="Straight Connector 277"/>
          <p:cNvSpPr/>
          <p:nvPr/>
        </p:nvSpPr>
        <p:spPr>
          <a:xfrm flipV="1">
            <a:off x="8472960" y="3749040"/>
            <a:ext cx="213840" cy="1404000"/>
          </a:xfrm>
          <a:prstGeom prst="line">
            <a:avLst/>
          </a:prstGeom>
          <a:ln w="18360">
            <a:solidFill>
              <a:srgbClr val="3465A4"/>
            </a:solidFill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79" name="TextBox 278"/>
          <p:cNvSpPr txBox="1"/>
          <p:nvPr/>
        </p:nvSpPr>
        <p:spPr>
          <a:xfrm>
            <a:off x="7204320" y="5179680"/>
            <a:ext cx="320760" cy="346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en-US" sz="1800" b="1" strike="noStrike" spc="-1">
                <a:solidFill>
                  <a:srgbClr val="FF3333"/>
                </a:solidFill>
                <a:latin typeface="Arial"/>
              </a:rPr>
              <a:t>b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280" name="TextBox 279"/>
          <p:cNvSpPr txBox="1"/>
          <p:nvPr/>
        </p:nvSpPr>
        <p:spPr>
          <a:xfrm>
            <a:off x="99360" y="94680"/>
            <a:ext cx="6811560" cy="4921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public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class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solidFill>
                  <a:srgbClr val="660066"/>
                </a:solidFill>
                <a:latin typeface="Ubuntu Mono"/>
              </a:rPr>
              <a:t>ParkApp</a:t>
            </a:r>
            <a:endParaRPr lang="en-US" sz="1800" b="1" strike="noStrike" spc="-1" dirty="0" err="1">
              <a:solidFill>
                <a:srgbClr val="000000"/>
              </a:solidFill>
              <a:latin typeface="Ubuntu Mono"/>
            </a:endParaRPr>
          </a:p>
          <a:p>
            <a:r>
              <a:rPr lang="en-US" sz="1800" b="1" strike="noStrike" spc="-1" dirty="0">
                <a:latin typeface="Ubuntu Mono"/>
              </a:rPr>
              <a:t>{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public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void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B84700"/>
                </a:solidFill>
                <a:latin typeface="Ubuntu Mono"/>
              </a:rPr>
              <a:t>run</a:t>
            </a:r>
            <a:r>
              <a:rPr lang="en-US" sz="1800" b="1" strike="noStrike" spc="-1" dirty="0">
                <a:latin typeface="Ubuntu Mono"/>
              </a:rPr>
              <a:t>()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{</a:t>
            </a:r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b1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"red"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30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b2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"green"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50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100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500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b3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"blue"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40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200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450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();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	</a:t>
            </a:r>
            <a:r>
              <a:rPr lang="en-US" b="1" spc="-1" dirty="0" err="1">
                <a:latin typeface="Ubuntu Mono"/>
              </a:rPr>
              <a:t>park</a:t>
            </a:r>
            <a:r>
              <a:rPr lang="en-US" sz="1800" b="1" strike="noStrike" spc="-1" dirty="0" err="1">
                <a:latin typeface="Ubuntu Mono"/>
              </a:rPr>
              <a:t>.</a:t>
            </a:r>
            <a:r>
              <a:rPr lang="en-US" sz="1800" b="1" strike="noStrike" spc="-1" dirty="0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 dirty="0">
                <a:latin typeface="Ubuntu Mono"/>
              </a:rPr>
              <a:t>( b1 );</a:t>
            </a:r>
            <a:endParaRPr lang="en-US" sz="1800" b="0" strike="noStrike" spc="-1" dirty="0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	</a:t>
            </a:r>
            <a:r>
              <a:rPr lang="en-US" sz="1800" b="1" strike="noStrike" spc="-1" err="1">
                <a:latin typeface="Ubuntu Mono"/>
              </a:rPr>
              <a:t>park.</a:t>
            </a:r>
            <a:r>
              <a:rPr lang="en-US" sz="1800" b="1" strike="noStrike" spc="-1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>
                <a:latin typeface="Ubuntu Mono"/>
              </a:rPr>
              <a:t>( b2 );</a:t>
            </a:r>
            <a:endParaRPr lang="en-US" sz="1800" b="0" strike="noStrike" spc="-1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	</a:t>
            </a:r>
            <a:r>
              <a:rPr lang="en-US" sz="1800" b="1" strike="noStrike" spc="-1" err="1">
                <a:latin typeface="Ubuntu Mono"/>
              </a:rPr>
              <a:t>park.</a:t>
            </a:r>
            <a:r>
              <a:rPr lang="en-US" sz="1800" b="1" strike="noStrike" spc="-1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>
                <a:latin typeface="Ubuntu Mono"/>
              </a:rPr>
              <a:t>( b3 );</a:t>
            </a:r>
            <a:endParaRPr lang="en-US" sz="1800" b="0" strike="noStrike" spc="-1">
              <a:latin typeface="Arial"/>
            </a:endParaRPr>
          </a:p>
          <a:p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latin typeface="Ubuntu Mono"/>
              </a:rPr>
              <a:t>park.driftBalloons</a:t>
            </a:r>
            <a:r>
              <a:rPr lang="en-US" sz="1800" b="1" strike="noStrike" spc="-1" dirty="0">
                <a:latin typeface="Ubuntu Mono"/>
              </a:rPr>
              <a:t>( );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}</a:t>
            </a:r>
            <a:endParaRPr lang="en-US" sz="1800" b="0" strike="noStrike" spc="-1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}</a:t>
            </a:r>
            <a:endParaRPr lang="en-US" sz="18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1" name="Group 280"/>
          <p:cNvGrpSpPr/>
          <p:nvPr/>
        </p:nvGrpSpPr>
        <p:grpSpPr>
          <a:xfrm>
            <a:off x="4754880" y="1951200"/>
            <a:ext cx="1554480" cy="1889280"/>
            <a:chOff x="4754880" y="1951200"/>
            <a:chExt cx="1554480" cy="1889280"/>
          </a:xfrm>
        </p:grpSpPr>
        <p:sp>
          <p:nvSpPr>
            <p:cNvPr id="282" name="Oval 281"/>
            <p:cNvSpPr/>
            <p:nvPr/>
          </p:nvSpPr>
          <p:spPr>
            <a:xfrm>
              <a:off x="4754880" y="2286000"/>
              <a:ext cx="1554480" cy="15544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83" name="TextBox 282"/>
            <p:cNvSpPr txBox="1"/>
            <p:nvPr/>
          </p:nvSpPr>
          <p:spPr>
            <a:xfrm>
              <a:off x="4846320" y="2623320"/>
              <a:ext cx="140616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color: “red”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size:  30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curX:  4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curY:  2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284" name="TextBox 283"/>
            <p:cNvSpPr txBox="1"/>
            <p:nvPr/>
          </p:nvSpPr>
          <p:spPr>
            <a:xfrm>
              <a:off x="5334840" y="1951200"/>
              <a:ext cx="64008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b1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285" name="Group 284"/>
          <p:cNvGrpSpPr/>
          <p:nvPr/>
        </p:nvGrpSpPr>
        <p:grpSpPr>
          <a:xfrm>
            <a:off x="6554880" y="1965240"/>
            <a:ext cx="1701720" cy="1889280"/>
            <a:chOff x="6554880" y="1965240"/>
            <a:chExt cx="1701720" cy="1889280"/>
          </a:xfrm>
        </p:grpSpPr>
        <p:sp>
          <p:nvSpPr>
            <p:cNvPr id="286" name="Oval 285"/>
            <p:cNvSpPr/>
            <p:nvPr/>
          </p:nvSpPr>
          <p:spPr>
            <a:xfrm>
              <a:off x="6554880" y="2300040"/>
              <a:ext cx="1554480" cy="15544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87" name="TextBox 286"/>
            <p:cNvSpPr txBox="1"/>
            <p:nvPr/>
          </p:nvSpPr>
          <p:spPr>
            <a:xfrm>
              <a:off x="6646320" y="2637360"/>
              <a:ext cx="161028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color: “green”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size:  50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curX:  100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curY:  500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288" name="TextBox 287"/>
            <p:cNvSpPr txBox="1"/>
            <p:nvPr/>
          </p:nvSpPr>
          <p:spPr>
            <a:xfrm>
              <a:off x="7134840" y="1965240"/>
              <a:ext cx="64008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b2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289" name="Group 288"/>
          <p:cNvGrpSpPr/>
          <p:nvPr/>
        </p:nvGrpSpPr>
        <p:grpSpPr>
          <a:xfrm>
            <a:off x="8341560" y="1979280"/>
            <a:ext cx="1599480" cy="1889280"/>
            <a:chOff x="8341560" y="1979280"/>
            <a:chExt cx="1599480" cy="1889280"/>
          </a:xfrm>
        </p:grpSpPr>
        <p:sp>
          <p:nvSpPr>
            <p:cNvPr id="290" name="Oval 289"/>
            <p:cNvSpPr/>
            <p:nvPr/>
          </p:nvSpPr>
          <p:spPr>
            <a:xfrm>
              <a:off x="8341560" y="2314080"/>
              <a:ext cx="1554480" cy="15544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91" name="TextBox 290"/>
            <p:cNvSpPr txBox="1"/>
            <p:nvPr/>
          </p:nvSpPr>
          <p:spPr>
            <a:xfrm>
              <a:off x="8433000" y="2651400"/>
              <a:ext cx="150804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color: “blue”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size:  40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curX:  201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curY:  455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292" name="TextBox 291"/>
            <p:cNvSpPr txBox="1"/>
            <p:nvPr/>
          </p:nvSpPr>
          <p:spPr>
            <a:xfrm>
              <a:off x="8921520" y="1979280"/>
              <a:ext cx="64008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b3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293" name="Group 292"/>
          <p:cNvGrpSpPr/>
          <p:nvPr/>
        </p:nvGrpSpPr>
        <p:grpSpPr>
          <a:xfrm>
            <a:off x="91800" y="5851800"/>
            <a:ext cx="5486040" cy="1962720"/>
            <a:chOff x="91800" y="5851800"/>
            <a:chExt cx="5486040" cy="1962720"/>
          </a:xfrm>
        </p:grpSpPr>
        <p:sp>
          <p:nvSpPr>
            <p:cNvPr id="294" name="Freeform: Shape 293"/>
            <p:cNvSpPr/>
            <p:nvPr/>
          </p:nvSpPr>
          <p:spPr>
            <a:xfrm>
              <a:off x="91800" y="5851800"/>
              <a:ext cx="5486040" cy="1554480"/>
            </a:xfrm>
            <a:custGeom>
              <a:avLst/>
              <a:gdLst/>
              <a:ahLst/>
              <a:cxnLst/>
              <a:rect l="l" t="t" r="r" b="b"/>
              <a:pathLst>
                <a:path w="76218" h="21600">
                  <a:moveTo>
                    <a:pt x="3600" y="0"/>
                  </a:moveTo>
                  <a:arcTo wR="3600" hR="3600" stAng="16200000" swAng="-5400000"/>
                  <a:lnTo>
                    <a:pt x="0" y="18000"/>
                  </a:lnTo>
                  <a:arcTo wR="3600" hR="3600" stAng="10800000" swAng="-5400000"/>
                  <a:lnTo>
                    <a:pt x="72618" y="21600"/>
                  </a:lnTo>
                  <a:arcTo wR="51018" hR="3600" stAng="5400000" swAng="5400000"/>
                  <a:lnTo>
                    <a:pt x="21600" y="3600"/>
                  </a:lnTo>
                  <a:arcTo wR="51018" hR="3600" stAng="10800000" swAng="5400000"/>
                  <a:close/>
                </a:path>
              </a:pathLst>
            </a:custGeom>
            <a:solidFill>
              <a:srgbClr val="E6E6E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95" name="TextBox 294"/>
            <p:cNvSpPr txBox="1"/>
            <p:nvPr/>
          </p:nvSpPr>
          <p:spPr>
            <a:xfrm>
              <a:off x="183240" y="5887080"/>
              <a:ext cx="5394600" cy="19274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public void driftBalloons( )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{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for (int i = 0; i &lt; balloons.size(); i = i + 1)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{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    Balloon b = balloons.get( i );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    b.drift( …, … );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    b.draw();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} 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}</a:t>
              </a:r>
              <a:endParaRPr lang="en-US" sz="1600" b="0" strike="noStrike" spc="-1">
                <a:latin typeface="Arial"/>
              </a:endParaRPr>
            </a:p>
          </p:txBody>
        </p:sp>
      </p:grpSp>
      <p:sp>
        <p:nvSpPr>
          <p:cNvPr id="296" name="Oval 295"/>
          <p:cNvSpPr/>
          <p:nvPr/>
        </p:nvSpPr>
        <p:spPr>
          <a:xfrm>
            <a:off x="5749200" y="4495680"/>
            <a:ext cx="3029040" cy="1279080"/>
          </a:xfrm>
          <a:prstGeom prst="ellipse">
            <a:avLst/>
          </a:prstGeom>
          <a:noFill/>
          <a:ln w="5472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97" name="TextBox 296"/>
          <p:cNvSpPr txBox="1"/>
          <p:nvPr/>
        </p:nvSpPr>
        <p:spPr>
          <a:xfrm>
            <a:off x="5927400" y="4773240"/>
            <a:ext cx="3033720" cy="498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endParaRPr lang="en-US" sz="1600" b="0" strike="noStrike" spc="-1">
              <a:latin typeface="Arial"/>
            </a:endParaRPr>
          </a:p>
          <a:p>
            <a:r>
              <a:rPr lang="en-US" sz="1600" b="0" strike="noStrike" spc="-1">
                <a:latin typeface="Ubuntu Mono"/>
              </a:rPr>
              <a:t>balloons: [    |     |   ]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298" name="TextBox 297"/>
          <p:cNvSpPr txBox="1"/>
          <p:nvPr/>
        </p:nvSpPr>
        <p:spPr>
          <a:xfrm>
            <a:off x="6879240" y="4220280"/>
            <a:ext cx="1247400" cy="2944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en-US" sz="1600" b="1" strike="noStrike" spc="-1">
                <a:latin typeface="Ubuntu Mono"/>
              </a:rPr>
              <a:t>park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299" name="Straight Connector 298"/>
          <p:cNvSpPr/>
          <p:nvPr/>
        </p:nvSpPr>
        <p:spPr>
          <a:xfrm flipH="1" flipV="1">
            <a:off x="5943600" y="3749040"/>
            <a:ext cx="1463040" cy="1371600"/>
          </a:xfrm>
          <a:prstGeom prst="line">
            <a:avLst/>
          </a:prstGeom>
          <a:ln w="18360">
            <a:solidFill>
              <a:srgbClr val="3465A4"/>
            </a:solidFill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00" name="Freeform: Shape 299"/>
          <p:cNvSpPr/>
          <p:nvPr/>
        </p:nvSpPr>
        <p:spPr>
          <a:xfrm>
            <a:off x="290880" y="7297716"/>
            <a:ext cx="731520" cy="182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0" y="16200"/>
                </a:lnTo>
                <a:close/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01" name="Straight Connector 300"/>
          <p:cNvSpPr/>
          <p:nvPr/>
        </p:nvSpPr>
        <p:spPr>
          <a:xfrm flipH="1" flipV="1">
            <a:off x="7498080" y="3854520"/>
            <a:ext cx="485280" cy="1276560"/>
          </a:xfrm>
          <a:prstGeom prst="line">
            <a:avLst/>
          </a:prstGeom>
          <a:ln w="18360">
            <a:solidFill>
              <a:srgbClr val="3465A4"/>
            </a:solidFill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02" name="Straight Connector 301"/>
          <p:cNvSpPr/>
          <p:nvPr/>
        </p:nvSpPr>
        <p:spPr>
          <a:xfrm flipV="1">
            <a:off x="8472960" y="3749040"/>
            <a:ext cx="213840" cy="1404000"/>
          </a:xfrm>
          <a:prstGeom prst="line">
            <a:avLst/>
          </a:prstGeom>
          <a:ln w="18360">
            <a:solidFill>
              <a:srgbClr val="3465A4"/>
            </a:solidFill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03" name="TextBox 302"/>
          <p:cNvSpPr txBox="1"/>
          <p:nvPr/>
        </p:nvSpPr>
        <p:spPr>
          <a:xfrm>
            <a:off x="7204320" y="5179680"/>
            <a:ext cx="320760" cy="346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en-US" sz="1800" b="1" strike="noStrike" spc="-1">
                <a:solidFill>
                  <a:srgbClr val="FF3333"/>
                </a:solidFill>
                <a:latin typeface="Arial"/>
              </a:rPr>
              <a:t>b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304" name="TextBox 303"/>
          <p:cNvSpPr txBox="1"/>
          <p:nvPr/>
        </p:nvSpPr>
        <p:spPr>
          <a:xfrm>
            <a:off x="99360" y="94680"/>
            <a:ext cx="6811560" cy="4921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public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class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solidFill>
                  <a:srgbClr val="660066"/>
                </a:solidFill>
                <a:latin typeface="Ubuntu Mono"/>
              </a:rPr>
              <a:t>ParkApp</a:t>
            </a:r>
            <a:endParaRPr lang="en-US" sz="1800" b="1" strike="noStrike" spc="-1" dirty="0" err="1">
              <a:solidFill>
                <a:srgbClr val="000000"/>
              </a:solidFill>
              <a:latin typeface="Ubuntu Mono"/>
            </a:endParaRPr>
          </a:p>
          <a:p>
            <a:r>
              <a:rPr lang="en-US" sz="1800" b="1" strike="noStrike" spc="-1" dirty="0">
                <a:latin typeface="Ubuntu Mono"/>
              </a:rPr>
              <a:t>{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public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void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B84700"/>
                </a:solidFill>
                <a:latin typeface="Ubuntu Mono"/>
              </a:rPr>
              <a:t>run</a:t>
            </a:r>
            <a:r>
              <a:rPr lang="en-US" sz="1800" b="1" strike="noStrike" spc="-1" dirty="0">
                <a:latin typeface="Ubuntu Mono"/>
              </a:rPr>
              <a:t>()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{</a:t>
            </a:r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b1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"red"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30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b2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"green"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50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100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500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b3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"blue"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40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200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450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();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	</a:t>
            </a:r>
            <a:r>
              <a:rPr lang="en-US" sz="1800" b="1" strike="noStrike" spc="-1" err="1">
                <a:latin typeface="Ubuntu Mono"/>
              </a:rPr>
              <a:t>park.</a:t>
            </a:r>
            <a:r>
              <a:rPr lang="en-US" sz="1800" b="1" strike="noStrike" spc="-1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>
                <a:latin typeface="Ubuntu Mono"/>
              </a:rPr>
              <a:t>( b1 );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	</a:t>
            </a:r>
            <a:r>
              <a:rPr lang="en-US" sz="1800" b="1" strike="noStrike" spc="-1" dirty="0" err="1">
                <a:latin typeface="Ubuntu Mono"/>
              </a:rPr>
              <a:t>park.</a:t>
            </a:r>
            <a:r>
              <a:rPr lang="en-US" sz="1800" b="1" strike="noStrike" spc="-1" dirty="0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 dirty="0">
                <a:latin typeface="Ubuntu Mono"/>
              </a:rPr>
              <a:t>( b2 );</a:t>
            </a:r>
            <a:endParaRPr lang="en-US" sz="1800" b="0" strike="noStrike" spc="-1" dirty="0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	</a:t>
            </a:r>
            <a:r>
              <a:rPr lang="en-US" sz="1800" b="1" strike="noStrike" spc="-1" dirty="0" err="1">
                <a:latin typeface="Ubuntu Mono"/>
              </a:rPr>
              <a:t>park.</a:t>
            </a:r>
            <a:r>
              <a:rPr lang="en-US" sz="1800" b="1" strike="noStrike" spc="-1" dirty="0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 dirty="0">
                <a:latin typeface="Ubuntu Mono"/>
              </a:rPr>
              <a:t>( b3 );</a:t>
            </a:r>
            <a:endParaRPr lang="en-US" sz="1800" b="0" strike="noStrike" spc="-1" dirty="0">
              <a:latin typeface="Arial"/>
            </a:endParaRPr>
          </a:p>
          <a:p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latin typeface="Ubuntu Mono"/>
              </a:rPr>
              <a:t>park.driftBalloons</a:t>
            </a:r>
            <a:r>
              <a:rPr lang="en-US" sz="1800" b="1" strike="noStrike" spc="-1" dirty="0">
                <a:latin typeface="Ubuntu Mono"/>
              </a:rPr>
              <a:t>( 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}</a:t>
            </a:r>
            <a:endParaRPr lang="en-US" sz="1800" b="0" strike="noStrike" spc="-1" dirty="0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}</a:t>
            </a:r>
            <a:endParaRPr lang="en-US" sz="18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5" name="Group 304"/>
          <p:cNvGrpSpPr/>
          <p:nvPr/>
        </p:nvGrpSpPr>
        <p:grpSpPr>
          <a:xfrm>
            <a:off x="4754880" y="1951200"/>
            <a:ext cx="1554480" cy="1889280"/>
            <a:chOff x="4754880" y="1951200"/>
            <a:chExt cx="1554480" cy="1889280"/>
          </a:xfrm>
        </p:grpSpPr>
        <p:sp>
          <p:nvSpPr>
            <p:cNvPr id="306" name="Oval 305"/>
            <p:cNvSpPr/>
            <p:nvPr/>
          </p:nvSpPr>
          <p:spPr>
            <a:xfrm>
              <a:off x="4754880" y="2286000"/>
              <a:ext cx="1554480" cy="15544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07" name="TextBox 306"/>
            <p:cNvSpPr txBox="1"/>
            <p:nvPr/>
          </p:nvSpPr>
          <p:spPr>
            <a:xfrm>
              <a:off x="4846320" y="2623320"/>
              <a:ext cx="140616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color: “red”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size:  30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curX:  4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curY:  2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308" name="TextBox 307"/>
            <p:cNvSpPr txBox="1"/>
            <p:nvPr/>
          </p:nvSpPr>
          <p:spPr>
            <a:xfrm>
              <a:off x="5334840" y="1951200"/>
              <a:ext cx="64008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b1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309" name="Group 308"/>
          <p:cNvGrpSpPr/>
          <p:nvPr/>
        </p:nvGrpSpPr>
        <p:grpSpPr>
          <a:xfrm>
            <a:off x="6554880" y="1965240"/>
            <a:ext cx="1701720" cy="1889280"/>
            <a:chOff x="6554880" y="1965240"/>
            <a:chExt cx="1701720" cy="1889280"/>
          </a:xfrm>
        </p:grpSpPr>
        <p:sp>
          <p:nvSpPr>
            <p:cNvPr id="310" name="Oval 309"/>
            <p:cNvSpPr/>
            <p:nvPr/>
          </p:nvSpPr>
          <p:spPr>
            <a:xfrm>
              <a:off x="6554880" y="2300040"/>
              <a:ext cx="1554480" cy="15544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11" name="TextBox 310"/>
            <p:cNvSpPr txBox="1"/>
            <p:nvPr/>
          </p:nvSpPr>
          <p:spPr>
            <a:xfrm>
              <a:off x="6646320" y="2637360"/>
              <a:ext cx="161028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color: “green”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size:  50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curX:  100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curY:  500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312" name="TextBox 311"/>
            <p:cNvSpPr txBox="1"/>
            <p:nvPr/>
          </p:nvSpPr>
          <p:spPr>
            <a:xfrm>
              <a:off x="7134840" y="1965240"/>
              <a:ext cx="64008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b2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313" name="Group 312"/>
          <p:cNvGrpSpPr/>
          <p:nvPr/>
        </p:nvGrpSpPr>
        <p:grpSpPr>
          <a:xfrm>
            <a:off x="8341560" y="1979280"/>
            <a:ext cx="1599480" cy="1889280"/>
            <a:chOff x="8341560" y="1979280"/>
            <a:chExt cx="1599480" cy="1889280"/>
          </a:xfrm>
        </p:grpSpPr>
        <p:sp>
          <p:nvSpPr>
            <p:cNvPr id="314" name="Oval 313"/>
            <p:cNvSpPr/>
            <p:nvPr/>
          </p:nvSpPr>
          <p:spPr>
            <a:xfrm>
              <a:off x="8341560" y="2314080"/>
              <a:ext cx="1554480" cy="15544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15" name="TextBox 314"/>
            <p:cNvSpPr txBox="1"/>
            <p:nvPr/>
          </p:nvSpPr>
          <p:spPr>
            <a:xfrm>
              <a:off x="8433000" y="2651400"/>
              <a:ext cx="150804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color: “blue”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size:  40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curX:  201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curY:  455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316" name="TextBox 315"/>
            <p:cNvSpPr txBox="1"/>
            <p:nvPr/>
          </p:nvSpPr>
          <p:spPr>
            <a:xfrm>
              <a:off x="8921520" y="1979280"/>
              <a:ext cx="64008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b3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317" name="Group 316"/>
          <p:cNvGrpSpPr/>
          <p:nvPr/>
        </p:nvGrpSpPr>
        <p:grpSpPr>
          <a:xfrm>
            <a:off x="91800" y="5851800"/>
            <a:ext cx="5486040" cy="1962720"/>
            <a:chOff x="91800" y="5851800"/>
            <a:chExt cx="5486040" cy="1962720"/>
          </a:xfrm>
        </p:grpSpPr>
        <p:sp>
          <p:nvSpPr>
            <p:cNvPr id="318" name="Freeform: Shape 317"/>
            <p:cNvSpPr/>
            <p:nvPr/>
          </p:nvSpPr>
          <p:spPr>
            <a:xfrm>
              <a:off x="91800" y="5851800"/>
              <a:ext cx="5486040" cy="1554480"/>
            </a:xfrm>
            <a:custGeom>
              <a:avLst/>
              <a:gdLst/>
              <a:ahLst/>
              <a:cxnLst/>
              <a:rect l="l" t="t" r="r" b="b"/>
              <a:pathLst>
                <a:path w="76218" h="21600">
                  <a:moveTo>
                    <a:pt x="3600" y="0"/>
                  </a:moveTo>
                  <a:arcTo wR="3600" hR="3600" stAng="16200000" swAng="-5400000"/>
                  <a:lnTo>
                    <a:pt x="0" y="18000"/>
                  </a:lnTo>
                  <a:arcTo wR="3600" hR="3600" stAng="10800000" swAng="-5400000"/>
                  <a:lnTo>
                    <a:pt x="72618" y="21600"/>
                  </a:lnTo>
                  <a:arcTo wR="51018" hR="3600" stAng="5400000" swAng="5400000"/>
                  <a:lnTo>
                    <a:pt x="21600" y="3600"/>
                  </a:lnTo>
                  <a:arcTo wR="51018" hR="3600" stAng="10800000" swAng="5400000"/>
                  <a:close/>
                </a:path>
              </a:pathLst>
            </a:custGeom>
            <a:solidFill>
              <a:srgbClr val="E6E6E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19" name="TextBox 318"/>
            <p:cNvSpPr txBox="1"/>
            <p:nvPr/>
          </p:nvSpPr>
          <p:spPr>
            <a:xfrm>
              <a:off x="183240" y="5887080"/>
              <a:ext cx="5394600" cy="19274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public void driftBalloons( )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{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for (int i = 0; i &lt; balloons.size(); i = i + 1)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{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    Balloon b = balloons.get( i );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    b.drift( …, … );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    b.draw();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} 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}</a:t>
              </a:r>
              <a:endParaRPr lang="en-US" sz="1600" b="0" strike="noStrike" spc="-1">
                <a:latin typeface="Arial"/>
              </a:endParaRPr>
            </a:p>
          </p:txBody>
        </p:sp>
      </p:grpSp>
      <p:sp>
        <p:nvSpPr>
          <p:cNvPr id="320" name="Oval 319"/>
          <p:cNvSpPr/>
          <p:nvPr/>
        </p:nvSpPr>
        <p:spPr>
          <a:xfrm>
            <a:off x="5749200" y="4495680"/>
            <a:ext cx="3029040" cy="1279080"/>
          </a:xfrm>
          <a:prstGeom prst="ellipse">
            <a:avLst/>
          </a:prstGeom>
          <a:noFill/>
          <a:ln w="5472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21" name="TextBox 320"/>
          <p:cNvSpPr txBox="1"/>
          <p:nvPr/>
        </p:nvSpPr>
        <p:spPr>
          <a:xfrm>
            <a:off x="5927400" y="4773240"/>
            <a:ext cx="3033720" cy="498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endParaRPr lang="en-US" sz="1600" b="0" strike="noStrike" spc="-1">
              <a:latin typeface="Arial"/>
            </a:endParaRPr>
          </a:p>
          <a:p>
            <a:r>
              <a:rPr lang="en-US" sz="1600" b="0" strike="noStrike" spc="-1">
                <a:latin typeface="Ubuntu Mono"/>
              </a:rPr>
              <a:t>balloons: [    |     |   ]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322" name="TextBox 321"/>
          <p:cNvSpPr txBox="1"/>
          <p:nvPr/>
        </p:nvSpPr>
        <p:spPr>
          <a:xfrm>
            <a:off x="6879240" y="4220280"/>
            <a:ext cx="1247400" cy="2944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en-US" sz="1600" b="1" strike="noStrike" spc="-1">
                <a:latin typeface="Ubuntu Mono"/>
              </a:rPr>
              <a:t>park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323" name="Straight Connector 322"/>
          <p:cNvSpPr/>
          <p:nvPr/>
        </p:nvSpPr>
        <p:spPr>
          <a:xfrm flipH="1" flipV="1">
            <a:off x="5943600" y="3749040"/>
            <a:ext cx="1463040" cy="1371600"/>
          </a:xfrm>
          <a:prstGeom prst="line">
            <a:avLst/>
          </a:prstGeom>
          <a:ln w="18360">
            <a:solidFill>
              <a:srgbClr val="3465A4"/>
            </a:solidFill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24" name="Freeform: Shape 323"/>
          <p:cNvSpPr/>
          <p:nvPr/>
        </p:nvSpPr>
        <p:spPr>
          <a:xfrm>
            <a:off x="290880" y="6924913"/>
            <a:ext cx="731520" cy="182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0" y="16200"/>
                </a:lnTo>
                <a:close/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25" name="Straight Connector 324"/>
          <p:cNvSpPr/>
          <p:nvPr/>
        </p:nvSpPr>
        <p:spPr>
          <a:xfrm flipH="1" flipV="1">
            <a:off x="7498080" y="3854520"/>
            <a:ext cx="485280" cy="1276560"/>
          </a:xfrm>
          <a:prstGeom prst="line">
            <a:avLst/>
          </a:prstGeom>
          <a:ln w="18360">
            <a:solidFill>
              <a:srgbClr val="3465A4"/>
            </a:solidFill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26" name="Straight Connector 325"/>
          <p:cNvSpPr/>
          <p:nvPr/>
        </p:nvSpPr>
        <p:spPr>
          <a:xfrm flipV="1">
            <a:off x="8472960" y="3749040"/>
            <a:ext cx="213840" cy="1404000"/>
          </a:xfrm>
          <a:prstGeom prst="line">
            <a:avLst/>
          </a:prstGeom>
          <a:ln w="18360">
            <a:solidFill>
              <a:srgbClr val="3465A4"/>
            </a:solidFill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27" name="TextBox 326"/>
          <p:cNvSpPr txBox="1"/>
          <p:nvPr/>
        </p:nvSpPr>
        <p:spPr>
          <a:xfrm>
            <a:off x="7816680" y="5179680"/>
            <a:ext cx="320760" cy="346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en-US" sz="1800" b="1" strike="noStrike" spc="-1">
                <a:solidFill>
                  <a:srgbClr val="FF3333"/>
                </a:solidFill>
                <a:latin typeface="Arial"/>
              </a:rPr>
              <a:t>b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328" name="TextBox 327"/>
          <p:cNvSpPr txBox="1"/>
          <p:nvPr/>
        </p:nvSpPr>
        <p:spPr>
          <a:xfrm>
            <a:off x="99360" y="94680"/>
            <a:ext cx="6811560" cy="4921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public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class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solidFill>
                  <a:srgbClr val="660066"/>
                </a:solidFill>
                <a:latin typeface="Ubuntu Mono"/>
              </a:rPr>
              <a:t>ParkApp</a:t>
            </a:r>
            <a:endParaRPr lang="en-US" sz="1800" b="1" strike="noStrike" spc="-1" dirty="0">
              <a:solidFill>
                <a:srgbClr val="000000"/>
              </a:solidFill>
              <a:latin typeface="Ubuntu Mono"/>
            </a:endParaRPr>
          </a:p>
          <a:p>
            <a:r>
              <a:rPr lang="en-US" sz="1800" b="1" strike="noStrike" spc="-1" dirty="0">
                <a:latin typeface="Ubuntu Mono"/>
              </a:rPr>
              <a:t>{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public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void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B84700"/>
                </a:solidFill>
                <a:latin typeface="Ubuntu Mono"/>
              </a:rPr>
              <a:t>run</a:t>
            </a:r>
            <a:r>
              <a:rPr lang="en-US" sz="1800" b="1" strike="noStrike" spc="-1" dirty="0">
                <a:latin typeface="Ubuntu Mono"/>
              </a:rPr>
              <a:t>()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{</a:t>
            </a:r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b1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"red"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30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b2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"green"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50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100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500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b3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"blue"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40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200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450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();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 </a:t>
            </a:r>
            <a:endParaRPr lang="en-US" spc="-1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	</a:t>
            </a:r>
            <a:r>
              <a:rPr lang="en-US" sz="1800" b="1" strike="noStrike" spc="-1" dirty="0" err="1">
                <a:latin typeface="Ubuntu Mono"/>
              </a:rPr>
              <a:t>park.</a:t>
            </a:r>
            <a:r>
              <a:rPr lang="en-US" sz="1800" b="1" strike="noStrike" spc="-1" dirty="0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 dirty="0">
                <a:latin typeface="Ubuntu Mono"/>
              </a:rPr>
              <a:t>( b1 );</a:t>
            </a:r>
            <a:endParaRPr lang="en-US" sz="1800" b="0" strike="noStrike" spc="-1" dirty="0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	</a:t>
            </a:r>
            <a:r>
              <a:rPr lang="en-US" sz="1800" b="1" strike="noStrike" spc="-1" dirty="0" err="1">
                <a:latin typeface="Ubuntu Mono"/>
              </a:rPr>
              <a:t>park.</a:t>
            </a:r>
            <a:r>
              <a:rPr lang="en-US" sz="1800" b="1" strike="noStrike" spc="-1" dirty="0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 dirty="0">
                <a:latin typeface="Ubuntu Mono"/>
              </a:rPr>
              <a:t>( b2 );</a:t>
            </a:r>
            <a:endParaRPr lang="en-US" sz="1800" b="0" strike="noStrike" spc="-1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	</a:t>
            </a:r>
            <a:r>
              <a:rPr lang="en-US" sz="1800" b="1" strike="noStrike" spc="-1" err="1">
                <a:latin typeface="Ubuntu Mono"/>
              </a:rPr>
              <a:t>park.</a:t>
            </a:r>
            <a:r>
              <a:rPr lang="en-US" sz="1800" b="1" strike="noStrike" spc="-1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>
                <a:latin typeface="Ubuntu Mono"/>
              </a:rPr>
              <a:t>( b3 );</a:t>
            </a:r>
            <a:endParaRPr lang="en-US" sz="1800" b="0" strike="noStrike" spc="-1">
              <a:latin typeface="Arial"/>
            </a:endParaRPr>
          </a:p>
          <a:p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latin typeface="Ubuntu Mono"/>
              </a:rPr>
              <a:t>park.driftBalloons</a:t>
            </a:r>
            <a:r>
              <a:rPr lang="en-US" sz="1800" b="1" strike="noStrike" spc="-1" dirty="0">
                <a:latin typeface="Ubuntu Mono"/>
              </a:rPr>
              <a:t>( 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}</a:t>
            </a:r>
            <a:endParaRPr lang="en-US" sz="1800" b="0" strike="noStrike" spc="-1" dirty="0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}</a:t>
            </a:r>
            <a:endParaRPr lang="en-US" sz="18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9" name="Group 328"/>
          <p:cNvGrpSpPr/>
          <p:nvPr/>
        </p:nvGrpSpPr>
        <p:grpSpPr>
          <a:xfrm>
            <a:off x="4754880" y="1951200"/>
            <a:ext cx="1554480" cy="1889280"/>
            <a:chOff x="4754880" y="1951200"/>
            <a:chExt cx="1554480" cy="1889280"/>
          </a:xfrm>
        </p:grpSpPr>
        <p:sp>
          <p:nvSpPr>
            <p:cNvPr id="330" name="Oval 329"/>
            <p:cNvSpPr/>
            <p:nvPr/>
          </p:nvSpPr>
          <p:spPr>
            <a:xfrm>
              <a:off x="4754880" y="2286000"/>
              <a:ext cx="1554480" cy="15544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31" name="TextBox 330"/>
            <p:cNvSpPr txBox="1"/>
            <p:nvPr/>
          </p:nvSpPr>
          <p:spPr>
            <a:xfrm>
              <a:off x="4846320" y="2623320"/>
              <a:ext cx="140616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color: “red”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size:  30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curX:  4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curY:  2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332" name="TextBox 331"/>
            <p:cNvSpPr txBox="1"/>
            <p:nvPr/>
          </p:nvSpPr>
          <p:spPr>
            <a:xfrm>
              <a:off x="5334840" y="1951200"/>
              <a:ext cx="64008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b1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333" name="Group 332"/>
          <p:cNvGrpSpPr/>
          <p:nvPr/>
        </p:nvGrpSpPr>
        <p:grpSpPr>
          <a:xfrm>
            <a:off x="6554880" y="1965240"/>
            <a:ext cx="1701720" cy="1889280"/>
            <a:chOff x="6554880" y="1965240"/>
            <a:chExt cx="1701720" cy="1889280"/>
          </a:xfrm>
        </p:grpSpPr>
        <p:sp>
          <p:nvSpPr>
            <p:cNvPr id="334" name="Oval 333"/>
            <p:cNvSpPr/>
            <p:nvPr/>
          </p:nvSpPr>
          <p:spPr>
            <a:xfrm>
              <a:off x="6554880" y="2300040"/>
              <a:ext cx="1554480" cy="15544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35" name="TextBox 334"/>
            <p:cNvSpPr txBox="1"/>
            <p:nvPr/>
          </p:nvSpPr>
          <p:spPr>
            <a:xfrm>
              <a:off x="6646320" y="2637360"/>
              <a:ext cx="161028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color: “green”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size:  50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curX:  100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curY:  500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336" name="TextBox 335"/>
            <p:cNvSpPr txBox="1"/>
            <p:nvPr/>
          </p:nvSpPr>
          <p:spPr>
            <a:xfrm>
              <a:off x="7134840" y="1965240"/>
              <a:ext cx="64008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b2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337" name="Group 336"/>
          <p:cNvGrpSpPr/>
          <p:nvPr/>
        </p:nvGrpSpPr>
        <p:grpSpPr>
          <a:xfrm>
            <a:off x="8341560" y="1979280"/>
            <a:ext cx="1599480" cy="1889280"/>
            <a:chOff x="8341560" y="1979280"/>
            <a:chExt cx="1599480" cy="1889280"/>
          </a:xfrm>
        </p:grpSpPr>
        <p:sp>
          <p:nvSpPr>
            <p:cNvPr id="338" name="Oval 337"/>
            <p:cNvSpPr/>
            <p:nvPr/>
          </p:nvSpPr>
          <p:spPr>
            <a:xfrm>
              <a:off x="8341560" y="2314080"/>
              <a:ext cx="1554480" cy="15544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39" name="TextBox 338"/>
            <p:cNvSpPr txBox="1"/>
            <p:nvPr/>
          </p:nvSpPr>
          <p:spPr>
            <a:xfrm>
              <a:off x="8433000" y="2651400"/>
              <a:ext cx="150804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color: “blue”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size:  40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curX:  201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curY:  455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340" name="TextBox 339"/>
            <p:cNvSpPr txBox="1"/>
            <p:nvPr/>
          </p:nvSpPr>
          <p:spPr>
            <a:xfrm>
              <a:off x="8921520" y="1979280"/>
              <a:ext cx="64008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b3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341" name="Group 340"/>
          <p:cNvGrpSpPr/>
          <p:nvPr/>
        </p:nvGrpSpPr>
        <p:grpSpPr>
          <a:xfrm>
            <a:off x="91800" y="5851800"/>
            <a:ext cx="5486040" cy="1962720"/>
            <a:chOff x="91800" y="5851800"/>
            <a:chExt cx="5486040" cy="1962720"/>
          </a:xfrm>
        </p:grpSpPr>
        <p:sp>
          <p:nvSpPr>
            <p:cNvPr id="342" name="Freeform: Shape 341"/>
            <p:cNvSpPr/>
            <p:nvPr/>
          </p:nvSpPr>
          <p:spPr>
            <a:xfrm>
              <a:off x="91800" y="5851800"/>
              <a:ext cx="5486040" cy="1554480"/>
            </a:xfrm>
            <a:custGeom>
              <a:avLst/>
              <a:gdLst/>
              <a:ahLst/>
              <a:cxnLst/>
              <a:rect l="l" t="t" r="r" b="b"/>
              <a:pathLst>
                <a:path w="76218" h="21600">
                  <a:moveTo>
                    <a:pt x="3600" y="0"/>
                  </a:moveTo>
                  <a:arcTo wR="3600" hR="3600" stAng="16200000" swAng="-5400000"/>
                  <a:lnTo>
                    <a:pt x="0" y="18000"/>
                  </a:lnTo>
                  <a:arcTo wR="3600" hR="3600" stAng="10800000" swAng="-5400000"/>
                  <a:lnTo>
                    <a:pt x="72618" y="21600"/>
                  </a:lnTo>
                  <a:arcTo wR="51018" hR="3600" stAng="5400000" swAng="5400000"/>
                  <a:lnTo>
                    <a:pt x="21600" y="3600"/>
                  </a:lnTo>
                  <a:arcTo wR="51018" hR="3600" stAng="10800000" swAng="5400000"/>
                  <a:close/>
                </a:path>
              </a:pathLst>
            </a:custGeom>
            <a:solidFill>
              <a:srgbClr val="E6E6E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43" name="TextBox 342"/>
            <p:cNvSpPr txBox="1"/>
            <p:nvPr/>
          </p:nvSpPr>
          <p:spPr>
            <a:xfrm>
              <a:off x="183240" y="5887080"/>
              <a:ext cx="5394600" cy="19274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public void driftBalloons( )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{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for (int i = 0; i &lt; balloons.size(); i = i + 1)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{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    Balloon b = balloons.get( i );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    b.drift( …, … );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    b.draw();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} 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}</a:t>
              </a:r>
              <a:endParaRPr lang="en-US" sz="1600" b="0" strike="noStrike" spc="-1">
                <a:latin typeface="Arial"/>
              </a:endParaRPr>
            </a:p>
          </p:txBody>
        </p:sp>
      </p:grpSp>
      <p:sp>
        <p:nvSpPr>
          <p:cNvPr id="344" name="Oval 343"/>
          <p:cNvSpPr/>
          <p:nvPr/>
        </p:nvSpPr>
        <p:spPr>
          <a:xfrm>
            <a:off x="5749200" y="4495680"/>
            <a:ext cx="3029040" cy="1279080"/>
          </a:xfrm>
          <a:prstGeom prst="ellipse">
            <a:avLst/>
          </a:prstGeom>
          <a:noFill/>
          <a:ln w="5472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45" name="TextBox 344"/>
          <p:cNvSpPr txBox="1"/>
          <p:nvPr/>
        </p:nvSpPr>
        <p:spPr>
          <a:xfrm>
            <a:off x="5927400" y="4773240"/>
            <a:ext cx="3033720" cy="498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endParaRPr lang="en-US" sz="1600" b="0" strike="noStrike" spc="-1">
              <a:latin typeface="Arial"/>
            </a:endParaRPr>
          </a:p>
          <a:p>
            <a:r>
              <a:rPr lang="en-US" sz="1600" b="0" strike="noStrike" spc="-1">
                <a:latin typeface="Ubuntu Mono"/>
              </a:rPr>
              <a:t>balloons: [    |     |   ]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346" name="TextBox 345"/>
          <p:cNvSpPr txBox="1"/>
          <p:nvPr/>
        </p:nvSpPr>
        <p:spPr>
          <a:xfrm>
            <a:off x="6879240" y="4220280"/>
            <a:ext cx="1247400" cy="2944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en-US" sz="1600" b="1" strike="noStrike" spc="-1">
                <a:latin typeface="Ubuntu Mono"/>
              </a:rPr>
              <a:t>park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347" name="Straight Connector 346"/>
          <p:cNvSpPr/>
          <p:nvPr/>
        </p:nvSpPr>
        <p:spPr>
          <a:xfrm flipH="1" flipV="1">
            <a:off x="5943600" y="3749040"/>
            <a:ext cx="1463040" cy="1371600"/>
          </a:xfrm>
          <a:prstGeom prst="line">
            <a:avLst/>
          </a:prstGeom>
          <a:ln w="18360">
            <a:solidFill>
              <a:srgbClr val="3465A4"/>
            </a:solidFill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48" name="Freeform: Shape 347"/>
          <p:cNvSpPr/>
          <p:nvPr/>
        </p:nvSpPr>
        <p:spPr>
          <a:xfrm>
            <a:off x="290880" y="7290649"/>
            <a:ext cx="731520" cy="182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0" y="16200"/>
                </a:lnTo>
                <a:close/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49" name="Straight Connector 348"/>
          <p:cNvSpPr/>
          <p:nvPr/>
        </p:nvSpPr>
        <p:spPr>
          <a:xfrm flipH="1" flipV="1">
            <a:off x="7498080" y="3854520"/>
            <a:ext cx="485280" cy="1276560"/>
          </a:xfrm>
          <a:prstGeom prst="line">
            <a:avLst/>
          </a:prstGeom>
          <a:ln w="18360">
            <a:solidFill>
              <a:srgbClr val="3465A4"/>
            </a:solidFill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50" name="Straight Connector 349"/>
          <p:cNvSpPr/>
          <p:nvPr/>
        </p:nvSpPr>
        <p:spPr>
          <a:xfrm flipV="1">
            <a:off x="8472960" y="3749040"/>
            <a:ext cx="213840" cy="1404000"/>
          </a:xfrm>
          <a:prstGeom prst="line">
            <a:avLst/>
          </a:prstGeom>
          <a:ln w="18360">
            <a:solidFill>
              <a:srgbClr val="3465A4"/>
            </a:solidFill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51" name="TextBox 350"/>
          <p:cNvSpPr txBox="1"/>
          <p:nvPr/>
        </p:nvSpPr>
        <p:spPr>
          <a:xfrm>
            <a:off x="7816320" y="5179680"/>
            <a:ext cx="320760" cy="346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en-US" sz="1800" b="1" strike="noStrike" spc="-1">
                <a:solidFill>
                  <a:srgbClr val="FF3333"/>
                </a:solidFill>
                <a:latin typeface="Arial"/>
              </a:rPr>
              <a:t>b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352" name="TextBox 351"/>
          <p:cNvSpPr txBox="1"/>
          <p:nvPr/>
        </p:nvSpPr>
        <p:spPr>
          <a:xfrm>
            <a:off x="99360" y="94680"/>
            <a:ext cx="6811560" cy="4921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public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class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solidFill>
                  <a:srgbClr val="660066"/>
                </a:solidFill>
                <a:latin typeface="Ubuntu Mono"/>
              </a:rPr>
              <a:t>ParkApp</a:t>
            </a:r>
            <a:endParaRPr lang="en-US" sz="1800" b="1" strike="noStrike" spc="-1" dirty="0" err="1">
              <a:solidFill>
                <a:srgbClr val="000000"/>
              </a:solidFill>
              <a:latin typeface="Ubuntu Mono"/>
            </a:endParaRPr>
          </a:p>
          <a:p>
            <a:r>
              <a:rPr lang="en-US" sz="1800" b="1" strike="noStrike" spc="-1" dirty="0">
                <a:latin typeface="Ubuntu Mono"/>
              </a:rPr>
              <a:t>{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public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void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B84700"/>
                </a:solidFill>
                <a:latin typeface="Ubuntu Mono"/>
              </a:rPr>
              <a:t>run</a:t>
            </a:r>
            <a:r>
              <a:rPr lang="en-US" sz="1800" b="1" strike="noStrike" spc="-1" dirty="0">
                <a:latin typeface="Ubuntu Mono"/>
              </a:rPr>
              <a:t>()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{</a:t>
            </a:r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b1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"red"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30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b2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"green"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50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100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500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b3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"blue"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40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200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450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();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	</a:t>
            </a:r>
            <a:r>
              <a:rPr lang="en-US" sz="1800" b="1" strike="noStrike" spc="-1" dirty="0" err="1">
                <a:latin typeface="Ubuntu Mono"/>
              </a:rPr>
              <a:t>park.</a:t>
            </a:r>
            <a:r>
              <a:rPr lang="en-US" sz="1800" b="1" strike="noStrike" spc="-1" dirty="0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 dirty="0">
                <a:latin typeface="Ubuntu Mono"/>
              </a:rPr>
              <a:t>( b1 );</a:t>
            </a:r>
            <a:endParaRPr lang="en-US" sz="1800" b="0" strike="noStrike" spc="-1" dirty="0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	</a:t>
            </a:r>
            <a:r>
              <a:rPr lang="en-US" sz="1800" b="1" strike="noStrike" spc="-1" dirty="0" err="1">
                <a:latin typeface="Ubuntu Mono"/>
              </a:rPr>
              <a:t>park.</a:t>
            </a:r>
            <a:r>
              <a:rPr lang="en-US" sz="1800" b="1" strike="noStrike" spc="-1" dirty="0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 dirty="0">
                <a:latin typeface="Ubuntu Mono"/>
              </a:rPr>
              <a:t>( b2 );</a:t>
            </a:r>
            <a:endParaRPr lang="en-US" sz="1800" b="0" strike="noStrike" spc="-1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	</a:t>
            </a:r>
            <a:r>
              <a:rPr lang="en-US" sz="1800" b="1" strike="noStrike" spc="-1" dirty="0" err="1">
                <a:latin typeface="Ubuntu Mono"/>
              </a:rPr>
              <a:t>park.</a:t>
            </a:r>
            <a:r>
              <a:rPr lang="en-US" sz="1800" b="1" strike="noStrike" spc="-1" dirty="0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 dirty="0">
                <a:latin typeface="Ubuntu Mono"/>
              </a:rPr>
              <a:t>( b3 );</a:t>
            </a:r>
            <a:endParaRPr lang="en-US" sz="1800" b="0" strike="noStrike" spc="-1">
              <a:latin typeface="Arial"/>
            </a:endParaRPr>
          </a:p>
          <a:p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latin typeface="Ubuntu Mono"/>
              </a:rPr>
              <a:t>park.driftBalloons</a:t>
            </a:r>
            <a:r>
              <a:rPr lang="en-US" sz="1800" b="1" strike="noStrike" spc="-1" dirty="0">
                <a:latin typeface="Ubuntu Mono"/>
              </a:rPr>
              <a:t>( 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}</a:t>
            </a:r>
            <a:endParaRPr lang="en-US" sz="1800" b="0" strike="noStrike" spc="-1" dirty="0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}</a:t>
            </a:r>
            <a:endParaRPr lang="en-US" sz="18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3" name="Group 352"/>
          <p:cNvGrpSpPr/>
          <p:nvPr/>
        </p:nvGrpSpPr>
        <p:grpSpPr>
          <a:xfrm>
            <a:off x="4754880" y="1951200"/>
            <a:ext cx="1554480" cy="1889280"/>
            <a:chOff x="4754880" y="1951200"/>
            <a:chExt cx="1554480" cy="1889280"/>
          </a:xfrm>
        </p:grpSpPr>
        <p:sp>
          <p:nvSpPr>
            <p:cNvPr id="354" name="Oval 353"/>
            <p:cNvSpPr/>
            <p:nvPr/>
          </p:nvSpPr>
          <p:spPr>
            <a:xfrm>
              <a:off x="4754880" y="2286000"/>
              <a:ext cx="1554480" cy="15544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55" name="TextBox 354"/>
            <p:cNvSpPr txBox="1"/>
            <p:nvPr/>
          </p:nvSpPr>
          <p:spPr>
            <a:xfrm>
              <a:off x="4846320" y="2623320"/>
              <a:ext cx="140616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color: “red”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size:  30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curX:  4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curY:  2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356" name="TextBox 355"/>
            <p:cNvSpPr txBox="1"/>
            <p:nvPr/>
          </p:nvSpPr>
          <p:spPr>
            <a:xfrm>
              <a:off x="5334840" y="1951200"/>
              <a:ext cx="64008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b1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357" name="Group 356"/>
          <p:cNvGrpSpPr/>
          <p:nvPr/>
        </p:nvGrpSpPr>
        <p:grpSpPr>
          <a:xfrm>
            <a:off x="6554880" y="1965240"/>
            <a:ext cx="1701720" cy="1889280"/>
            <a:chOff x="6554880" y="1965240"/>
            <a:chExt cx="1701720" cy="1889280"/>
          </a:xfrm>
        </p:grpSpPr>
        <p:sp>
          <p:nvSpPr>
            <p:cNvPr id="358" name="Oval 357"/>
            <p:cNvSpPr/>
            <p:nvPr/>
          </p:nvSpPr>
          <p:spPr>
            <a:xfrm>
              <a:off x="6554880" y="2300040"/>
              <a:ext cx="1554480" cy="15544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59" name="TextBox 358"/>
            <p:cNvSpPr txBox="1"/>
            <p:nvPr/>
          </p:nvSpPr>
          <p:spPr>
            <a:xfrm>
              <a:off x="6646320" y="2637360"/>
              <a:ext cx="161028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color: “green”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size:  50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curX:  100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curY:  500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360" name="TextBox 359"/>
            <p:cNvSpPr txBox="1"/>
            <p:nvPr/>
          </p:nvSpPr>
          <p:spPr>
            <a:xfrm>
              <a:off x="7134840" y="1965240"/>
              <a:ext cx="64008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b2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361" name="Group 360"/>
          <p:cNvGrpSpPr/>
          <p:nvPr/>
        </p:nvGrpSpPr>
        <p:grpSpPr>
          <a:xfrm>
            <a:off x="8341560" y="1979280"/>
            <a:ext cx="1599480" cy="1889280"/>
            <a:chOff x="8341560" y="1979280"/>
            <a:chExt cx="1599480" cy="1889280"/>
          </a:xfrm>
        </p:grpSpPr>
        <p:sp>
          <p:nvSpPr>
            <p:cNvPr id="362" name="Oval 361"/>
            <p:cNvSpPr/>
            <p:nvPr/>
          </p:nvSpPr>
          <p:spPr>
            <a:xfrm>
              <a:off x="8341560" y="2314080"/>
              <a:ext cx="1554480" cy="15544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63" name="TextBox 362"/>
            <p:cNvSpPr txBox="1"/>
            <p:nvPr/>
          </p:nvSpPr>
          <p:spPr>
            <a:xfrm>
              <a:off x="8433000" y="2651400"/>
              <a:ext cx="150804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color: “blue”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size:  40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curX:  201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curY:  455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364" name="TextBox 363"/>
            <p:cNvSpPr txBox="1"/>
            <p:nvPr/>
          </p:nvSpPr>
          <p:spPr>
            <a:xfrm>
              <a:off x="8921520" y="1979280"/>
              <a:ext cx="64008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b3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365" name="Group 364"/>
          <p:cNvGrpSpPr/>
          <p:nvPr/>
        </p:nvGrpSpPr>
        <p:grpSpPr>
          <a:xfrm>
            <a:off x="91800" y="5851800"/>
            <a:ext cx="5486040" cy="1962720"/>
            <a:chOff x="91800" y="5851800"/>
            <a:chExt cx="5486040" cy="1962720"/>
          </a:xfrm>
        </p:grpSpPr>
        <p:sp>
          <p:nvSpPr>
            <p:cNvPr id="366" name="Freeform: Shape 365"/>
            <p:cNvSpPr/>
            <p:nvPr/>
          </p:nvSpPr>
          <p:spPr>
            <a:xfrm>
              <a:off x="91800" y="5851800"/>
              <a:ext cx="5486040" cy="1554480"/>
            </a:xfrm>
            <a:custGeom>
              <a:avLst/>
              <a:gdLst/>
              <a:ahLst/>
              <a:cxnLst/>
              <a:rect l="l" t="t" r="r" b="b"/>
              <a:pathLst>
                <a:path w="76218" h="21600">
                  <a:moveTo>
                    <a:pt x="3600" y="0"/>
                  </a:moveTo>
                  <a:arcTo wR="3600" hR="3600" stAng="16200000" swAng="-5400000"/>
                  <a:lnTo>
                    <a:pt x="0" y="18000"/>
                  </a:lnTo>
                  <a:arcTo wR="3600" hR="3600" stAng="10800000" swAng="-5400000"/>
                  <a:lnTo>
                    <a:pt x="72618" y="21600"/>
                  </a:lnTo>
                  <a:arcTo wR="51018" hR="3600" stAng="5400000" swAng="5400000"/>
                  <a:lnTo>
                    <a:pt x="21600" y="3600"/>
                  </a:lnTo>
                  <a:arcTo wR="51018" hR="3600" stAng="10800000" swAng="5400000"/>
                  <a:close/>
                </a:path>
              </a:pathLst>
            </a:custGeom>
            <a:solidFill>
              <a:srgbClr val="E6E6E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67" name="TextBox 366"/>
            <p:cNvSpPr txBox="1"/>
            <p:nvPr/>
          </p:nvSpPr>
          <p:spPr>
            <a:xfrm>
              <a:off x="183240" y="5887080"/>
              <a:ext cx="5394600" cy="19274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public void driftBalloons( )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{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for (int i = 0; i &lt; balloons.size(); i = i + 1)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{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    Balloon b = balloons.get( i );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    b.drift( …, … );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    b.draw();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} 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}</a:t>
              </a:r>
              <a:endParaRPr lang="en-US" sz="1600" b="0" strike="noStrike" spc="-1">
                <a:latin typeface="Arial"/>
              </a:endParaRPr>
            </a:p>
          </p:txBody>
        </p:sp>
      </p:grpSp>
      <p:sp>
        <p:nvSpPr>
          <p:cNvPr id="368" name="Oval 367"/>
          <p:cNvSpPr/>
          <p:nvPr/>
        </p:nvSpPr>
        <p:spPr>
          <a:xfrm>
            <a:off x="5749200" y="4495680"/>
            <a:ext cx="3029040" cy="1279080"/>
          </a:xfrm>
          <a:prstGeom prst="ellipse">
            <a:avLst/>
          </a:prstGeom>
          <a:noFill/>
          <a:ln w="5472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69" name="TextBox 368"/>
          <p:cNvSpPr txBox="1"/>
          <p:nvPr/>
        </p:nvSpPr>
        <p:spPr>
          <a:xfrm>
            <a:off x="5927400" y="4773240"/>
            <a:ext cx="3033720" cy="498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endParaRPr lang="en-US" sz="1600" b="0" strike="noStrike" spc="-1">
              <a:latin typeface="Arial"/>
            </a:endParaRPr>
          </a:p>
          <a:p>
            <a:r>
              <a:rPr lang="en-US" sz="1600" b="0" strike="noStrike" spc="-1">
                <a:latin typeface="Ubuntu Mono"/>
              </a:rPr>
              <a:t>balloons: [    |     |   ]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370" name="TextBox 369"/>
          <p:cNvSpPr txBox="1"/>
          <p:nvPr/>
        </p:nvSpPr>
        <p:spPr>
          <a:xfrm>
            <a:off x="6879240" y="4220280"/>
            <a:ext cx="1247400" cy="2944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en-US" sz="1600" b="1" strike="noStrike" spc="-1">
                <a:latin typeface="Ubuntu Mono"/>
              </a:rPr>
              <a:t>park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371" name="Straight Connector 370"/>
          <p:cNvSpPr/>
          <p:nvPr/>
        </p:nvSpPr>
        <p:spPr>
          <a:xfrm flipH="1" flipV="1">
            <a:off x="5943600" y="3749040"/>
            <a:ext cx="1463040" cy="1371600"/>
          </a:xfrm>
          <a:prstGeom prst="line">
            <a:avLst/>
          </a:prstGeom>
          <a:ln w="18360">
            <a:solidFill>
              <a:srgbClr val="3465A4"/>
            </a:solidFill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72" name="Freeform: Shape 371"/>
          <p:cNvSpPr/>
          <p:nvPr/>
        </p:nvSpPr>
        <p:spPr>
          <a:xfrm>
            <a:off x="290880" y="6939046"/>
            <a:ext cx="731520" cy="182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0" y="16200"/>
                </a:lnTo>
                <a:close/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73" name="Straight Connector 372"/>
          <p:cNvSpPr/>
          <p:nvPr/>
        </p:nvSpPr>
        <p:spPr>
          <a:xfrm flipH="1" flipV="1">
            <a:off x="7498080" y="3854520"/>
            <a:ext cx="485280" cy="1276560"/>
          </a:xfrm>
          <a:prstGeom prst="line">
            <a:avLst/>
          </a:prstGeom>
          <a:ln w="18360">
            <a:solidFill>
              <a:srgbClr val="3465A4"/>
            </a:solidFill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74" name="Straight Connector 373"/>
          <p:cNvSpPr/>
          <p:nvPr/>
        </p:nvSpPr>
        <p:spPr>
          <a:xfrm flipV="1">
            <a:off x="8472960" y="3749040"/>
            <a:ext cx="213840" cy="1404000"/>
          </a:xfrm>
          <a:prstGeom prst="line">
            <a:avLst/>
          </a:prstGeom>
          <a:ln w="18360">
            <a:solidFill>
              <a:srgbClr val="3465A4"/>
            </a:solidFill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75" name="TextBox 374"/>
          <p:cNvSpPr txBox="1"/>
          <p:nvPr/>
        </p:nvSpPr>
        <p:spPr>
          <a:xfrm>
            <a:off x="8320680" y="5179680"/>
            <a:ext cx="320760" cy="346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en-US" sz="1800" b="1" strike="noStrike" spc="-1">
                <a:solidFill>
                  <a:srgbClr val="FF3333"/>
                </a:solidFill>
                <a:latin typeface="Arial"/>
              </a:rPr>
              <a:t>b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376" name="TextBox 375"/>
          <p:cNvSpPr txBox="1"/>
          <p:nvPr/>
        </p:nvSpPr>
        <p:spPr>
          <a:xfrm>
            <a:off x="99360" y="94680"/>
            <a:ext cx="6811560" cy="4921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public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class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solidFill>
                  <a:srgbClr val="660066"/>
                </a:solidFill>
                <a:latin typeface="Ubuntu Mono"/>
              </a:rPr>
              <a:t>ParkApp</a:t>
            </a:r>
            <a:endParaRPr lang="en-US" sz="1800" b="1" strike="noStrike" spc="-1" dirty="0" err="1">
              <a:solidFill>
                <a:srgbClr val="000000"/>
              </a:solidFill>
              <a:latin typeface="Ubuntu Mono"/>
            </a:endParaRPr>
          </a:p>
          <a:p>
            <a:r>
              <a:rPr lang="en-US" sz="1800" b="1" strike="noStrike" spc="-1" dirty="0">
                <a:latin typeface="Ubuntu Mono"/>
              </a:rPr>
              <a:t>{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public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void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B84700"/>
                </a:solidFill>
                <a:latin typeface="Ubuntu Mono"/>
              </a:rPr>
              <a:t>run</a:t>
            </a:r>
            <a:r>
              <a:rPr lang="en-US" sz="1800" b="1" strike="noStrike" spc="-1" dirty="0">
                <a:latin typeface="Ubuntu Mono"/>
              </a:rPr>
              <a:t>()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{</a:t>
            </a:r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b1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"red"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30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b2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"green"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50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100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500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b3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"blue"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40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200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450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();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	</a:t>
            </a:r>
            <a:r>
              <a:rPr lang="en-US" sz="1800" b="1" strike="noStrike" spc="-1" err="1">
                <a:latin typeface="Ubuntu Mono"/>
              </a:rPr>
              <a:t>park.</a:t>
            </a:r>
            <a:r>
              <a:rPr lang="en-US" sz="1800" b="1" strike="noStrike" spc="-1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>
                <a:latin typeface="Ubuntu Mono"/>
              </a:rPr>
              <a:t>( b1 );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	</a:t>
            </a:r>
            <a:r>
              <a:rPr lang="en-US" sz="1800" b="1" strike="noStrike" spc="-1" dirty="0" err="1">
                <a:latin typeface="Ubuntu Mono"/>
              </a:rPr>
              <a:t>park.</a:t>
            </a:r>
            <a:r>
              <a:rPr lang="en-US" sz="1800" b="1" strike="noStrike" spc="-1" dirty="0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 dirty="0">
                <a:latin typeface="Ubuntu Mono"/>
              </a:rPr>
              <a:t>( b2 );</a:t>
            </a:r>
            <a:endParaRPr lang="en-US" sz="1800" b="0" strike="noStrike" spc="-1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	</a:t>
            </a:r>
            <a:r>
              <a:rPr lang="en-US" sz="1800" b="1" strike="noStrike" spc="-1" dirty="0" err="1">
                <a:latin typeface="Ubuntu Mono"/>
              </a:rPr>
              <a:t>park.</a:t>
            </a:r>
            <a:r>
              <a:rPr lang="en-US" sz="1800" b="1" strike="noStrike" spc="-1" dirty="0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 dirty="0">
                <a:latin typeface="Ubuntu Mono"/>
              </a:rPr>
              <a:t>( b3 );</a:t>
            </a:r>
            <a:endParaRPr lang="en-US" sz="1800" b="0" strike="noStrike" spc="-1" dirty="0">
              <a:latin typeface="Arial"/>
            </a:endParaRPr>
          </a:p>
          <a:p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latin typeface="Ubuntu Mono"/>
              </a:rPr>
              <a:t>park.driftBalloons</a:t>
            </a:r>
            <a:r>
              <a:rPr lang="en-US" sz="1800" b="1" strike="noStrike" spc="-1" dirty="0">
                <a:latin typeface="Ubuntu Mono"/>
              </a:rPr>
              <a:t>( 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}</a:t>
            </a:r>
            <a:endParaRPr lang="en-US" sz="1800" b="0" strike="noStrike" spc="-1" dirty="0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}</a:t>
            </a:r>
            <a:endParaRPr lang="en-US" sz="18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7" name="Group 376"/>
          <p:cNvGrpSpPr/>
          <p:nvPr/>
        </p:nvGrpSpPr>
        <p:grpSpPr>
          <a:xfrm>
            <a:off x="4754880" y="1951200"/>
            <a:ext cx="1554480" cy="1889280"/>
            <a:chOff x="4754880" y="1951200"/>
            <a:chExt cx="1554480" cy="1889280"/>
          </a:xfrm>
        </p:grpSpPr>
        <p:sp>
          <p:nvSpPr>
            <p:cNvPr id="378" name="Oval 377"/>
            <p:cNvSpPr/>
            <p:nvPr/>
          </p:nvSpPr>
          <p:spPr>
            <a:xfrm>
              <a:off x="4754880" y="2286000"/>
              <a:ext cx="1554480" cy="15544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79" name="TextBox 378"/>
            <p:cNvSpPr txBox="1"/>
            <p:nvPr/>
          </p:nvSpPr>
          <p:spPr>
            <a:xfrm>
              <a:off x="4846320" y="2623320"/>
              <a:ext cx="140616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color: “red”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size:  30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curX:  4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curY:  2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380" name="TextBox 379"/>
            <p:cNvSpPr txBox="1"/>
            <p:nvPr/>
          </p:nvSpPr>
          <p:spPr>
            <a:xfrm>
              <a:off x="5334840" y="1951200"/>
              <a:ext cx="64008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b1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381" name="Group 380"/>
          <p:cNvGrpSpPr/>
          <p:nvPr/>
        </p:nvGrpSpPr>
        <p:grpSpPr>
          <a:xfrm>
            <a:off x="6554880" y="1965240"/>
            <a:ext cx="1701720" cy="1889280"/>
            <a:chOff x="6554880" y="1965240"/>
            <a:chExt cx="1701720" cy="1889280"/>
          </a:xfrm>
        </p:grpSpPr>
        <p:sp>
          <p:nvSpPr>
            <p:cNvPr id="382" name="Oval 381"/>
            <p:cNvSpPr/>
            <p:nvPr/>
          </p:nvSpPr>
          <p:spPr>
            <a:xfrm>
              <a:off x="6554880" y="2300040"/>
              <a:ext cx="1554480" cy="15544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83" name="TextBox 382"/>
            <p:cNvSpPr txBox="1"/>
            <p:nvPr/>
          </p:nvSpPr>
          <p:spPr>
            <a:xfrm>
              <a:off x="6646320" y="2637360"/>
              <a:ext cx="161028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color: “green”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size:  50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curX:  100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curY:  500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384" name="TextBox 383"/>
            <p:cNvSpPr txBox="1"/>
            <p:nvPr/>
          </p:nvSpPr>
          <p:spPr>
            <a:xfrm>
              <a:off x="7134840" y="1965240"/>
              <a:ext cx="64008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b2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385" name="Group 384"/>
          <p:cNvGrpSpPr/>
          <p:nvPr/>
        </p:nvGrpSpPr>
        <p:grpSpPr>
          <a:xfrm>
            <a:off x="8341560" y="1979280"/>
            <a:ext cx="1599480" cy="1889280"/>
            <a:chOff x="8341560" y="1979280"/>
            <a:chExt cx="1599480" cy="1889280"/>
          </a:xfrm>
        </p:grpSpPr>
        <p:sp>
          <p:nvSpPr>
            <p:cNvPr id="386" name="Oval 385"/>
            <p:cNvSpPr/>
            <p:nvPr/>
          </p:nvSpPr>
          <p:spPr>
            <a:xfrm>
              <a:off x="8341560" y="2314080"/>
              <a:ext cx="1554480" cy="15544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87" name="TextBox 386"/>
            <p:cNvSpPr txBox="1"/>
            <p:nvPr/>
          </p:nvSpPr>
          <p:spPr>
            <a:xfrm>
              <a:off x="8433000" y="2651400"/>
              <a:ext cx="150804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color: “blue”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size:  40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curX:  201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curY:  455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388" name="TextBox 387"/>
            <p:cNvSpPr txBox="1"/>
            <p:nvPr/>
          </p:nvSpPr>
          <p:spPr>
            <a:xfrm>
              <a:off x="8921520" y="1979280"/>
              <a:ext cx="64008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b3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389" name="Group 388"/>
          <p:cNvGrpSpPr/>
          <p:nvPr/>
        </p:nvGrpSpPr>
        <p:grpSpPr>
          <a:xfrm>
            <a:off x="91800" y="5851800"/>
            <a:ext cx="5486040" cy="1962720"/>
            <a:chOff x="91800" y="5851800"/>
            <a:chExt cx="5486040" cy="1962720"/>
          </a:xfrm>
        </p:grpSpPr>
        <p:sp>
          <p:nvSpPr>
            <p:cNvPr id="390" name="Freeform: Shape 389"/>
            <p:cNvSpPr/>
            <p:nvPr/>
          </p:nvSpPr>
          <p:spPr>
            <a:xfrm>
              <a:off x="91800" y="5851800"/>
              <a:ext cx="5486040" cy="1554480"/>
            </a:xfrm>
            <a:custGeom>
              <a:avLst/>
              <a:gdLst/>
              <a:ahLst/>
              <a:cxnLst/>
              <a:rect l="l" t="t" r="r" b="b"/>
              <a:pathLst>
                <a:path w="76218" h="21600">
                  <a:moveTo>
                    <a:pt x="3600" y="0"/>
                  </a:moveTo>
                  <a:arcTo wR="3600" hR="3600" stAng="16200000" swAng="-5400000"/>
                  <a:lnTo>
                    <a:pt x="0" y="18000"/>
                  </a:lnTo>
                  <a:arcTo wR="3600" hR="3600" stAng="10800000" swAng="-5400000"/>
                  <a:lnTo>
                    <a:pt x="72618" y="21600"/>
                  </a:lnTo>
                  <a:arcTo wR="51018" hR="3600" stAng="5400000" swAng="5400000"/>
                  <a:lnTo>
                    <a:pt x="21600" y="3600"/>
                  </a:lnTo>
                  <a:arcTo wR="51018" hR="3600" stAng="10800000" swAng="5400000"/>
                  <a:close/>
                </a:path>
              </a:pathLst>
            </a:custGeom>
            <a:solidFill>
              <a:srgbClr val="E6E6E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91" name="TextBox 390"/>
            <p:cNvSpPr txBox="1"/>
            <p:nvPr/>
          </p:nvSpPr>
          <p:spPr>
            <a:xfrm>
              <a:off x="183240" y="5887080"/>
              <a:ext cx="5394600" cy="19274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public void driftBalloons( )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{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for (int i = 0; i &lt; balloons.size(); i = i + 1)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{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    Balloon b = balloons.get( i );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    b.drift( …, … );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    b.draw();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} 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}</a:t>
              </a:r>
              <a:endParaRPr lang="en-US" sz="1600" b="0" strike="noStrike" spc="-1">
                <a:latin typeface="Arial"/>
              </a:endParaRPr>
            </a:p>
          </p:txBody>
        </p:sp>
      </p:grpSp>
      <p:sp>
        <p:nvSpPr>
          <p:cNvPr id="392" name="Oval 391"/>
          <p:cNvSpPr/>
          <p:nvPr/>
        </p:nvSpPr>
        <p:spPr>
          <a:xfrm>
            <a:off x="5749200" y="4495680"/>
            <a:ext cx="3029040" cy="1279080"/>
          </a:xfrm>
          <a:prstGeom prst="ellipse">
            <a:avLst/>
          </a:prstGeom>
          <a:noFill/>
          <a:ln w="5472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93" name="TextBox 392"/>
          <p:cNvSpPr txBox="1"/>
          <p:nvPr/>
        </p:nvSpPr>
        <p:spPr>
          <a:xfrm>
            <a:off x="5927400" y="4773240"/>
            <a:ext cx="3033720" cy="498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endParaRPr lang="en-US" sz="1600" b="0" strike="noStrike" spc="-1">
              <a:latin typeface="Arial"/>
            </a:endParaRPr>
          </a:p>
          <a:p>
            <a:r>
              <a:rPr lang="en-US" sz="1600" b="0" strike="noStrike" spc="-1">
                <a:latin typeface="Ubuntu Mono"/>
              </a:rPr>
              <a:t>balloons: [    |     |   ]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394" name="TextBox 393"/>
          <p:cNvSpPr txBox="1"/>
          <p:nvPr/>
        </p:nvSpPr>
        <p:spPr>
          <a:xfrm>
            <a:off x="6879240" y="4220280"/>
            <a:ext cx="1247400" cy="2944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en-US" sz="1600" b="1" strike="noStrike" spc="-1">
                <a:latin typeface="Ubuntu Mono"/>
              </a:rPr>
              <a:t>park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395" name="Straight Connector 394"/>
          <p:cNvSpPr/>
          <p:nvPr/>
        </p:nvSpPr>
        <p:spPr>
          <a:xfrm flipH="1" flipV="1">
            <a:off x="5943600" y="3749040"/>
            <a:ext cx="1463040" cy="1371600"/>
          </a:xfrm>
          <a:prstGeom prst="line">
            <a:avLst/>
          </a:prstGeom>
          <a:ln w="18360">
            <a:solidFill>
              <a:srgbClr val="3465A4"/>
            </a:solidFill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96" name="Freeform: Shape 395"/>
          <p:cNvSpPr/>
          <p:nvPr/>
        </p:nvSpPr>
        <p:spPr>
          <a:xfrm>
            <a:off x="290880" y="7297716"/>
            <a:ext cx="731520" cy="182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0" y="16200"/>
                </a:lnTo>
                <a:close/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97" name="Straight Connector 396"/>
          <p:cNvSpPr/>
          <p:nvPr/>
        </p:nvSpPr>
        <p:spPr>
          <a:xfrm flipH="1" flipV="1">
            <a:off x="7498080" y="3854520"/>
            <a:ext cx="485280" cy="1276560"/>
          </a:xfrm>
          <a:prstGeom prst="line">
            <a:avLst/>
          </a:prstGeom>
          <a:ln w="18360">
            <a:solidFill>
              <a:srgbClr val="3465A4"/>
            </a:solidFill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98" name="Straight Connector 397"/>
          <p:cNvSpPr/>
          <p:nvPr/>
        </p:nvSpPr>
        <p:spPr>
          <a:xfrm flipV="1">
            <a:off x="8472960" y="3749040"/>
            <a:ext cx="213840" cy="1404000"/>
          </a:xfrm>
          <a:prstGeom prst="line">
            <a:avLst/>
          </a:prstGeom>
          <a:ln w="18360">
            <a:solidFill>
              <a:srgbClr val="3465A4"/>
            </a:solidFill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99" name="TextBox 398"/>
          <p:cNvSpPr txBox="1"/>
          <p:nvPr/>
        </p:nvSpPr>
        <p:spPr>
          <a:xfrm>
            <a:off x="8321040" y="5179680"/>
            <a:ext cx="320760" cy="346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en-US" sz="1800" b="1" strike="noStrike" spc="-1">
                <a:solidFill>
                  <a:srgbClr val="FF3333"/>
                </a:solidFill>
                <a:latin typeface="Arial"/>
              </a:rPr>
              <a:t>b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400" name="TextBox 399"/>
          <p:cNvSpPr txBox="1"/>
          <p:nvPr/>
        </p:nvSpPr>
        <p:spPr>
          <a:xfrm>
            <a:off x="99360" y="94680"/>
            <a:ext cx="6811560" cy="4921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public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class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solidFill>
                  <a:srgbClr val="660066"/>
                </a:solidFill>
                <a:latin typeface="Ubuntu Mono"/>
              </a:rPr>
              <a:t>ParkApp</a:t>
            </a:r>
            <a:endParaRPr lang="en-US" sz="1800" b="1" strike="noStrike" spc="-1" dirty="0" err="1">
              <a:solidFill>
                <a:srgbClr val="000000"/>
              </a:solidFill>
              <a:latin typeface="Ubuntu Mono"/>
            </a:endParaRPr>
          </a:p>
          <a:p>
            <a:r>
              <a:rPr lang="en-US" sz="1800" b="1" strike="noStrike" spc="-1" dirty="0">
                <a:latin typeface="Ubuntu Mono"/>
              </a:rPr>
              <a:t>{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public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void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B84700"/>
                </a:solidFill>
                <a:latin typeface="Ubuntu Mono"/>
              </a:rPr>
              <a:t>run</a:t>
            </a:r>
            <a:r>
              <a:rPr lang="en-US" sz="1800" b="1" strike="noStrike" spc="-1" dirty="0">
                <a:latin typeface="Ubuntu Mono"/>
              </a:rPr>
              <a:t>()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{</a:t>
            </a:r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b1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"red"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30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b2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"green"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50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100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500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b3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"blue"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40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200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450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();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	</a:t>
            </a:r>
            <a:r>
              <a:rPr lang="en-US" sz="1800" b="1" strike="noStrike" spc="-1" dirty="0" err="1">
                <a:latin typeface="Ubuntu Mono"/>
              </a:rPr>
              <a:t>park.</a:t>
            </a:r>
            <a:r>
              <a:rPr lang="en-US" sz="1800" b="1" strike="noStrike" spc="-1" dirty="0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 dirty="0">
                <a:latin typeface="Ubuntu Mono"/>
              </a:rPr>
              <a:t>( b1 );</a:t>
            </a:r>
            <a:endParaRPr lang="en-US" sz="1800" b="0" strike="noStrike" spc="-1" dirty="0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	</a:t>
            </a:r>
            <a:r>
              <a:rPr lang="en-US" sz="1800" b="1" strike="noStrike" spc="-1" dirty="0" err="1">
                <a:latin typeface="Ubuntu Mono"/>
              </a:rPr>
              <a:t>park.</a:t>
            </a:r>
            <a:r>
              <a:rPr lang="en-US" sz="1800" b="1" strike="noStrike" spc="-1" dirty="0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 dirty="0">
                <a:latin typeface="Ubuntu Mono"/>
              </a:rPr>
              <a:t>( b2 );</a:t>
            </a:r>
            <a:endParaRPr lang="en-US" sz="1800" b="0" strike="noStrike" spc="-1" dirty="0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	</a:t>
            </a:r>
            <a:r>
              <a:rPr lang="en-US" sz="1800" b="1" strike="noStrike" spc="-1" dirty="0" err="1">
                <a:latin typeface="Ubuntu Mono"/>
              </a:rPr>
              <a:t>park.</a:t>
            </a:r>
            <a:r>
              <a:rPr lang="en-US" sz="1800" b="1" strike="noStrike" spc="-1" dirty="0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 dirty="0">
                <a:latin typeface="Ubuntu Mono"/>
              </a:rPr>
              <a:t>( b3 );</a:t>
            </a:r>
            <a:endParaRPr lang="en-US" sz="1800" b="0" strike="noStrike" spc="-1" dirty="0">
              <a:latin typeface="Arial"/>
            </a:endParaRPr>
          </a:p>
          <a:p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latin typeface="Ubuntu Mono"/>
              </a:rPr>
              <a:t>park.driftBalloons</a:t>
            </a:r>
            <a:r>
              <a:rPr lang="en-US" sz="1800" b="1" strike="noStrike" spc="-1" dirty="0">
                <a:latin typeface="Ubuntu Mono"/>
              </a:rPr>
              <a:t>( );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}</a:t>
            </a:r>
            <a:endParaRPr lang="en-US" sz="1800" b="0" strike="noStrike" spc="-1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}</a:t>
            </a:r>
            <a:endParaRPr lang="en-US" sz="18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Freeform: Shape 41"/>
          <p:cNvSpPr/>
          <p:nvPr/>
        </p:nvSpPr>
        <p:spPr>
          <a:xfrm>
            <a:off x="254880" y="1285661"/>
            <a:ext cx="731520" cy="182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0" y="16200"/>
                </a:lnTo>
                <a:close/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43" name="Group 42"/>
          <p:cNvGrpSpPr/>
          <p:nvPr/>
        </p:nvGrpSpPr>
        <p:grpSpPr>
          <a:xfrm>
            <a:off x="4754880" y="1951200"/>
            <a:ext cx="1554480" cy="1889280"/>
            <a:chOff x="4754880" y="1951200"/>
            <a:chExt cx="1554480" cy="1889280"/>
          </a:xfrm>
        </p:grpSpPr>
        <p:sp>
          <p:nvSpPr>
            <p:cNvPr id="44" name="Oval 43"/>
            <p:cNvSpPr/>
            <p:nvPr/>
          </p:nvSpPr>
          <p:spPr>
            <a:xfrm>
              <a:off x="4754880" y="2286000"/>
              <a:ext cx="1554480" cy="15544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5" name="TextBox 44"/>
            <p:cNvSpPr txBox="1"/>
            <p:nvPr/>
          </p:nvSpPr>
          <p:spPr>
            <a:xfrm>
              <a:off x="4846320" y="2623320"/>
              <a:ext cx="140616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color: “red”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size:  30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curX:  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curY:  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334840" y="1951200"/>
              <a:ext cx="64008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b1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91440" y="5851440"/>
            <a:ext cx="4206240" cy="1554480"/>
            <a:chOff x="91440" y="5851440"/>
            <a:chExt cx="4206240" cy="1554480"/>
          </a:xfrm>
        </p:grpSpPr>
        <p:sp>
          <p:nvSpPr>
            <p:cNvPr id="48" name="Freeform: Shape 47"/>
            <p:cNvSpPr/>
            <p:nvPr/>
          </p:nvSpPr>
          <p:spPr>
            <a:xfrm>
              <a:off x="91440" y="5851440"/>
              <a:ext cx="4206240" cy="1554480"/>
            </a:xfrm>
            <a:custGeom>
              <a:avLst/>
              <a:gdLst/>
              <a:ahLst/>
              <a:cxnLst/>
              <a:rect l="l" t="t" r="r" b="b"/>
              <a:pathLst>
                <a:path w="58439" h="21600">
                  <a:moveTo>
                    <a:pt x="3600" y="0"/>
                  </a:moveTo>
                  <a:arcTo wR="3600" hR="3600" stAng="16200000" swAng="-5400000"/>
                  <a:lnTo>
                    <a:pt x="0" y="18000"/>
                  </a:lnTo>
                  <a:arcTo wR="3600" hR="3600" stAng="10800000" swAng="-5400000"/>
                  <a:lnTo>
                    <a:pt x="54839" y="21600"/>
                  </a:lnTo>
                  <a:arcTo wR="33239" hR="3600" stAng="5400000" swAng="5400000"/>
                  <a:lnTo>
                    <a:pt x="21600" y="3600"/>
                  </a:lnTo>
                  <a:arcTo wR="33239" hR="3600" stAng="10800000" swAng="5400000"/>
                  <a:close/>
                </a:path>
              </a:pathLst>
            </a:custGeom>
            <a:solidFill>
              <a:srgbClr val="E6E6E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9" name="TextBox 48"/>
            <p:cNvSpPr txBox="1"/>
            <p:nvPr/>
          </p:nvSpPr>
          <p:spPr>
            <a:xfrm>
              <a:off x="182880" y="5886720"/>
              <a:ext cx="3958560" cy="151920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public Balloon( String c, double s  )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{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    color = c;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    size = s;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    curX = 0;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    curY = 0;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}</a:t>
              </a:r>
              <a:endParaRPr lang="en-US" sz="1600" b="0" strike="noStrike" spc="-1">
                <a:latin typeface="Arial"/>
              </a:endParaRPr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99360" y="94680"/>
            <a:ext cx="6811560" cy="4921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public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class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solidFill>
                  <a:srgbClr val="660066"/>
                </a:solidFill>
                <a:latin typeface="Ubuntu Mono"/>
              </a:rPr>
              <a:t>ParkApp</a:t>
            </a:r>
            <a:endParaRPr lang="en-US" sz="1800" b="1" strike="noStrike" spc="-1" dirty="0" err="1">
              <a:solidFill>
                <a:srgbClr val="000000"/>
              </a:solidFill>
              <a:latin typeface="Ubuntu Mono"/>
            </a:endParaRPr>
          </a:p>
          <a:p>
            <a:r>
              <a:rPr lang="en-US" sz="1800" b="1" strike="noStrike" spc="-1" dirty="0">
                <a:latin typeface="Ubuntu Mono"/>
              </a:rPr>
              <a:t>{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public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void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B84700"/>
                </a:solidFill>
                <a:latin typeface="Ubuntu Mono"/>
              </a:rPr>
              <a:t>run</a:t>
            </a:r>
            <a:r>
              <a:rPr lang="en-US" sz="1800" b="1" strike="noStrike" spc="-1" dirty="0">
                <a:latin typeface="Ubuntu Mono"/>
              </a:rPr>
              <a:t>()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{</a:t>
            </a:r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b1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"red"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30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b2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"green"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50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100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500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b3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"blue"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40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200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450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();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	</a:t>
            </a:r>
            <a:r>
              <a:rPr lang="en-US" sz="1800" b="1" strike="noStrike" spc="-1" dirty="0" err="1">
                <a:latin typeface="Ubuntu Mono"/>
              </a:rPr>
              <a:t>park.</a:t>
            </a:r>
            <a:r>
              <a:rPr lang="en-US" sz="1800" b="1" strike="noStrike" spc="-1" dirty="0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 dirty="0">
                <a:latin typeface="Ubuntu Mono"/>
              </a:rPr>
              <a:t>( b1 );</a:t>
            </a:r>
            <a:endParaRPr lang="en-US" sz="1800" b="0" strike="noStrike" spc="-1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	</a:t>
            </a:r>
            <a:r>
              <a:rPr lang="en-US" sz="1800" b="1" strike="noStrike" spc="-1" dirty="0" err="1">
                <a:latin typeface="Ubuntu Mono"/>
              </a:rPr>
              <a:t>park.</a:t>
            </a:r>
            <a:r>
              <a:rPr lang="en-US" sz="1800" b="1" strike="noStrike" spc="-1" dirty="0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 dirty="0">
                <a:latin typeface="Ubuntu Mono"/>
              </a:rPr>
              <a:t>( b2 );</a:t>
            </a:r>
            <a:endParaRPr lang="en-US" sz="1800" b="0" strike="noStrike" spc="-1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	</a:t>
            </a:r>
            <a:r>
              <a:rPr lang="en-US" sz="1800" b="1" strike="noStrike" spc="-1" dirty="0" err="1">
                <a:latin typeface="Ubuntu Mono"/>
              </a:rPr>
              <a:t>park.</a:t>
            </a:r>
            <a:r>
              <a:rPr lang="en-US" sz="1800" b="1" strike="noStrike" spc="-1" dirty="0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 dirty="0">
                <a:latin typeface="Ubuntu Mono"/>
              </a:rPr>
              <a:t>( b3 );</a:t>
            </a:r>
            <a:endParaRPr lang="en-US" sz="1800" b="0" strike="noStrike" spc="-1" dirty="0">
              <a:latin typeface="Arial"/>
            </a:endParaRPr>
          </a:p>
          <a:p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latin typeface="Ubuntu Mono"/>
              </a:rPr>
              <a:t>park.driftBalloons</a:t>
            </a:r>
            <a:r>
              <a:rPr lang="en-US" sz="1800" b="1" strike="noStrike" spc="-1" dirty="0">
                <a:latin typeface="Ubuntu Mono"/>
              </a:rPr>
              <a:t>( );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}</a:t>
            </a:r>
            <a:endParaRPr lang="en-US" sz="1800" b="0" strike="noStrike" spc="-1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}</a:t>
            </a:r>
            <a:endParaRPr lang="en-US" sz="1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Freeform: Shape 50"/>
          <p:cNvSpPr/>
          <p:nvPr/>
        </p:nvSpPr>
        <p:spPr>
          <a:xfrm>
            <a:off x="254880" y="1558197"/>
            <a:ext cx="731520" cy="182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0" y="16200"/>
                </a:lnTo>
                <a:close/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52" name="Group 51"/>
          <p:cNvGrpSpPr/>
          <p:nvPr/>
        </p:nvGrpSpPr>
        <p:grpSpPr>
          <a:xfrm>
            <a:off x="4754880" y="1951200"/>
            <a:ext cx="1554480" cy="1889280"/>
            <a:chOff x="4754880" y="1951200"/>
            <a:chExt cx="1554480" cy="1889280"/>
          </a:xfrm>
        </p:grpSpPr>
        <p:sp>
          <p:nvSpPr>
            <p:cNvPr id="53" name="Oval 52"/>
            <p:cNvSpPr/>
            <p:nvPr/>
          </p:nvSpPr>
          <p:spPr>
            <a:xfrm>
              <a:off x="4754880" y="2286000"/>
              <a:ext cx="1554480" cy="15544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4" name="TextBox 53"/>
            <p:cNvSpPr txBox="1"/>
            <p:nvPr/>
          </p:nvSpPr>
          <p:spPr>
            <a:xfrm>
              <a:off x="4846320" y="2623320"/>
              <a:ext cx="140616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color: “red”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size:  30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curX:  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curY:  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334840" y="1951200"/>
              <a:ext cx="64008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b1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6554880" y="1965240"/>
            <a:ext cx="1701720" cy="1889280"/>
            <a:chOff x="6554880" y="1965240"/>
            <a:chExt cx="1701720" cy="1889280"/>
          </a:xfrm>
        </p:grpSpPr>
        <p:sp>
          <p:nvSpPr>
            <p:cNvPr id="57" name="Oval 56"/>
            <p:cNvSpPr/>
            <p:nvPr/>
          </p:nvSpPr>
          <p:spPr>
            <a:xfrm>
              <a:off x="6554880" y="2300040"/>
              <a:ext cx="1554480" cy="15544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8" name="TextBox 57"/>
            <p:cNvSpPr txBox="1"/>
            <p:nvPr/>
          </p:nvSpPr>
          <p:spPr>
            <a:xfrm>
              <a:off x="6646320" y="2637360"/>
              <a:ext cx="161028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color: “green”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size:  50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curX:  100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curY:  500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7134840" y="1965240"/>
              <a:ext cx="64008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b2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91800" y="5851800"/>
            <a:ext cx="6092280" cy="1554480"/>
            <a:chOff x="91800" y="5851800"/>
            <a:chExt cx="6092280" cy="1554480"/>
          </a:xfrm>
        </p:grpSpPr>
        <p:sp>
          <p:nvSpPr>
            <p:cNvPr id="61" name="Freeform: Shape 60"/>
            <p:cNvSpPr/>
            <p:nvPr/>
          </p:nvSpPr>
          <p:spPr>
            <a:xfrm>
              <a:off x="91800" y="5851800"/>
              <a:ext cx="6092280" cy="1554480"/>
            </a:xfrm>
            <a:custGeom>
              <a:avLst/>
              <a:gdLst/>
              <a:ahLst/>
              <a:cxnLst/>
              <a:rect l="l" t="t" r="r" b="b"/>
              <a:pathLst>
                <a:path w="84640" h="21600">
                  <a:moveTo>
                    <a:pt x="3600" y="0"/>
                  </a:moveTo>
                  <a:arcTo wR="3600" hR="3600" stAng="16200000" swAng="-5400000"/>
                  <a:lnTo>
                    <a:pt x="0" y="18000"/>
                  </a:lnTo>
                  <a:arcTo wR="3600" hR="3600" stAng="10800000" swAng="-5400000"/>
                  <a:lnTo>
                    <a:pt x="81040" y="21600"/>
                  </a:lnTo>
                  <a:arcTo wR="59440" hR="3600" stAng="5400000" swAng="5400000"/>
                  <a:lnTo>
                    <a:pt x="21600" y="3600"/>
                  </a:lnTo>
                  <a:arcTo wR="59440" hR="3600" stAng="10800000" swAng="5400000"/>
                  <a:close/>
                </a:path>
              </a:pathLst>
            </a:custGeom>
            <a:solidFill>
              <a:srgbClr val="E6E6E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2" name="TextBox 61"/>
            <p:cNvSpPr txBox="1"/>
            <p:nvPr/>
          </p:nvSpPr>
          <p:spPr>
            <a:xfrm>
              <a:off x="183240" y="5887080"/>
              <a:ext cx="6000840" cy="151920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public Balloon( String c, double s, double x, double y  )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{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    color = c;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    size = s;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    curX = x;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    curY = y;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}</a:t>
              </a:r>
              <a:endParaRPr lang="en-US" sz="1600" b="0" strike="noStrike" spc="-1">
                <a:latin typeface="Arial"/>
              </a:endParaRPr>
            </a:p>
          </p:txBody>
        </p:sp>
      </p:grpSp>
      <p:sp>
        <p:nvSpPr>
          <p:cNvPr id="63" name="TextBox 62"/>
          <p:cNvSpPr txBox="1"/>
          <p:nvPr/>
        </p:nvSpPr>
        <p:spPr>
          <a:xfrm>
            <a:off x="99360" y="94680"/>
            <a:ext cx="6811560" cy="4921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public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class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solidFill>
                  <a:srgbClr val="660066"/>
                </a:solidFill>
                <a:latin typeface="Ubuntu Mono"/>
              </a:rPr>
              <a:t>ParkApp</a:t>
            </a:r>
            <a:endParaRPr lang="en-US" sz="1800" b="1" strike="noStrike" spc="-1" dirty="0" err="1">
              <a:solidFill>
                <a:srgbClr val="000000"/>
              </a:solidFill>
              <a:latin typeface="Ubuntu Mono"/>
            </a:endParaRPr>
          </a:p>
          <a:p>
            <a:r>
              <a:rPr lang="en-US" sz="1800" b="1" strike="noStrike" spc="-1" dirty="0">
                <a:latin typeface="Ubuntu Mono"/>
              </a:rPr>
              <a:t>{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public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void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B84700"/>
                </a:solidFill>
                <a:latin typeface="Ubuntu Mono"/>
              </a:rPr>
              <a:t>run</a:t>
            </a:r>
            <a:r>
              <a:rPr lang="en-US" sz="1800" b="1" strike="noStrike" spc="-1" dirty="0">
                <a:latin typeface="Ubuntu Mono"/>
              </a:rPr>
              <a:t>()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{</a:t>
            </a:r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b1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"red"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30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b2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"green"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50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100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500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b3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"blue"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40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200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450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();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	</a:t>
            </a:r>
            <a:r>
              <a:rPr lang="en-US" sz="1800" b="1" strike="noStrike" spc="-1" dirty="0" err="1">
                <a:latin typeface="Ubuntu Mono"/>
              </a:rPr>
              <a:t>park.</a:t>
            </a:r>
            <a:r>
              <a:rPr lang="en-US" sz="1800" b="1" strike="noStrike" spc="-1" dirty="0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 dirty="0">
                <a:latin typeface="Ubuntu Mono"/>
              </a:rPr>
              <a:t>( b1 );</a:t>
            </a:r>
            <a:endParaRPr lang="en-US" sz="1800" b="0" strike="noStrike" spc="-1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	</a:t>
            </a:r>
            <a:r>
              <a:rPr lang="en-US" sz="1800" b="1" strike="noStrike" spc="-1" dirty="0" err="1">
                <a:latin typeface="Ubuntu Mono"/>
              </a:rPr>
              <a:t>park.</a:t>
            </a:r>
            <a:r>
              <a:rPr lang="en-US" sz="1800" b="1" strike="noStrike" spc="-1" dirty="0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 dirty="0">
                <a:latin typeface="Ubuntu Mono"/>
              </a:rPr>
              <a:t>( b2 );</a:t>
            </a:r>
            <a:endParaRPr lang="en-US" sz="1800" b="0" strike="noStrike" spc="-1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	</a:t>
            </a:r>
            <a:r>
              <a:rPr lang="en-US" sz="1800" b="1" strike="noStrike" spc="-1" dirty="0" err="1">
                <a:latin typeface="Ubuntu Mono"/>
              </a:rPr>
              <a:t>park.</a:t>
            </a:r>
            <a:r>
              <a:rPr lang="en-US" sz="1800" b="1" strike="noStrike" spc="-1" dirty="0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 dirty="0">
                <a:latin typeface="Ubuntu Mono"/>
              </a:rPr>
              <a:t>( b3 );</a:t>
            </a:r>
            <a:endParaRPr lang="en-US" sz="1800" b="0" strike="noStrike" spc="-1" dirty="0">
              <a:latin typeface="Arial"/>
            </a:endParaRPr>
          </a:p>
          <a:p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latin typeface="Ubuntu Mono"/>
              </a:rPr>
              <a:t>park.driftBalloons</a:t>
            </a:r>
            <a:r>
              <a:rPr lang="en-US" sz="1800" b="1" strike="noStrike" spc="-1" dirty="0">
                <a:latin typeface="Ubuntu Mono"/>
              </a:rPr>
              <a:t>( 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}</a:t>
            </a:r>
            <a:endParaRPr lang="en-US" sz="1800" b="0" strike="noStrike" spc="-1" dirty="0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}</a:t>
            </a:r>
            <a:endParaRPr lang="en-US" sz="18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Freeform: Shape 63"/>
          <p:cNvSpPr/>
          <p:nvPr/>
        </p:nvSpPr>
        <p:spPr>
          <a:xfrm>
            <a:off x="254880" y="1831397"/>
            <a:ext cx="731520" cy="182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0" y="16200"/>
                </a:lnTo>
                <a:close/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65" name="Group 64"/>
          <p:cNvGrpSpPr/>
          <p:nvPr/>
        </p:nvGrpSpPr>
        <p:grpSpPr>
          <a:xfrm>
            <a:off x="4754880" y="1951200"/>
            <a:ext cx="1554480" cy="1889280"/>
            <a:chOff x="4754880" y="1951200"/>
            <a:chExt cx="1554480" cy="1889280"/>
          </a:xfrm>
        </p:grpSpPr>
        <p:sp>
          <p:nvSpPr>
            <p:cNvPr id="66" name="Oval 65"/>
            <p:cNvSpPr/>
            <p:nvPr/>
          </p:nvSpPr>
          <p:spPr>
            <a:xfrm>
              <a:off x="4754880" y="2286000"/>
              <a:ext cx="1554480" cy="15544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7" name="TextBox 66"/>
            <p:cNvSpPr txBox="1"/>
            <p:nvPr/>
          </p:nvSpPr>
          <p:spPr>
            <a:xfrm>
              <a:off x="4846320" y="2623320"/>
              <a:ext cx="140616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color: “red”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size:  30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curX:  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curY:  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5334840" y="1951200"/>
              <a:ext cx="64008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b1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6554880" y="1965240"/>
            <a:ext cx="1701720" cy="1889280"/>
            <a:chOff x="6554880" y="1965240"/>
            <a:chExt cx="1701720" cy="1889280"/>
          </a:xfrm>
        </p:grpSpPr>
        <p:sp>
          <p:nvSpPr>
            <p:cNvPr id="70" name="Oval 69"/>
            <p:cNvSpPr/>
            <p:nvPr/>
          </p:nvSpPr>
          <p:spPr>
            <a:xfrm>
              <a:off x="6554880" y="2300040"/>
              <a:ext cx="1554480" cy="15544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1" name="TextBox 70"/>
            <p:cNvSpPr txBox="1"/>
            <p:nvPr/>
          </p:nvSpPr>
          <p:spPr>
            <a:xfrm>
              <a:off x="6646320" y="2637360"/>
              <a:ext cx="161028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color: “green”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size:  50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curX:  100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curY:  500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7134840" y="1965240"/>
              <a:ext cx="64008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b2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8341560" y="1979280"/>
            <a:ext cx="1599480" cy="1889280"/>
            <a:chOff x="8341560" y="1979280"/>
            <a:chExt cx="1599480" cy="1889280"/>
          </a:xfrm>
        </p:grpSpPr>
        <p:sp>
          <p:nvSpPr>
            <p:cNvPr id="74" name="Oval 73"/>
            <p:cNvSpPr/>
            <p:nvPr/>
          </p:nvSpPr>
          <p:spPr>
            <a:xfrm>
              <a:off x="8341560" y="2314080"/>
              <a:ext cx="1554480" cy="15544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5" name="TextBox 74"/>
            <p:cNvSpPr txBox="1"/>
            <p:nvPr/>
          </p:nvSpPr>
          <p:spPr>
            <a:xfrm>
              <a:off x="8433000" y="2651400"/>
              <a:ext cx="150804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color: “blue”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size:  40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curX:  200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curY:  450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8921520" y="1979280"/>
              <a:ext cx="64008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b3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91800" y="5851800"/>
            <a:ext cx="6092280" cy="1554480"/>
            <a:chOff x="91800" y="5851800"/>
            <a:chExt cx="6092280" cy="1554480"/>
          </a:xfrm>
        </p:grpSpPr>
        <p:sp>
          <p:nvSpPr>
            <p:cNvPr id="78" name="Freeform: Shape 77"/>
            <p:cNvSpPr/>
            <p:nvPr/>
          </p:nvSpPr>
          <p:spPr>
            <a:xfrm>
              <a:off x="91800" y="5851800"/>
              <a:ext cx="6092280" cy="1554480"/>
            </a:xfrm>
            <a:custGeom>
              <a:avLst/>
              <a:gdLst/>
              <a:ahLst/>
              <a:cxnLst/>
              <a:rect l="l" t="t" r="r" b="b"/>
              <a:pathLst>
                <a:path w="84640" h="21600">
                  <a:moveTo>
                    <a:pt x="3600" y="0"/>
                  </a:moveTo>
                  <a:arcTo wR="3600" hR="3600" stAng="16200000" swAng="-5400000"/>
                  <a:lnTo>
                    <a:pt x="0" y="18000"/>
                  </a:lnTo>
                  <a:arcTo wR="3600" hR="3600" stAng="10800000" swAng="-5400000"/>
                  <a:lnTo>
                    <a:pt x="81040" y="21600"/>
                  </a:lnTo>
                  <a:arcTo wR="59440" hR="3600" stAng="5400000" swAng="5400000"/>
                  <a:lnTo>
                    <a:pt x="21600" y="3600"/>
                  </a:lnTo>
                  <a:arcTo wR="59440" hR="3600" stAng="10800000" swAng="5400000"/>
                  <a:close/>
                </a:path>
              </a:pathLst>
            </a:custGeom>
            <a:solidFill>
              <a:srgbClr val="E6E6E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9" name="TextBox 78"/>
            <p:cNvSpPr txBox="1"/>
            <p:nvPr/>
          </p:nvSpPr>
          <p:spPr>
            <a:xfrm>
              <a:off x="183240" y="5887080"/>
              <a:ext cx="6000840" cy="151920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public Balloon( String c, double s, double x, double y  )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{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    color = c;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    size = s;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    curX = x;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    curY = y;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}</a:t>
              </a:r>
              <a:endParaRPr lang="en-US" sz="1600" b="0" strike="noStrike" spc="-1">
                <a:latin typeface="Arial"/>
              </a:endParaRPr>
            </a:p>
          </p:txBody>
        </p:sp>
      </p:grpSp>
      <p:sp>
        <p:nvSpPr>
          <p:cNvPr id="80" name="TextBox 79"/>
          <p:cNvSpPr txBox="1"/>
          <p:nvPr/>
        </p:nvSpPr>
        <p:spPr>
          <a:xfrm>
            <a:off x="99360" y="94680"/>
            <a:ext cx="6811560" cy="4921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public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class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solidFill>
                  <a:srgbClr val="660066"/>
                </a:solidFill>
                <a:latin typeface="Ubuntu Mono"/>
              </a:rPr>
              <a:t>ParkApp</a:t>
            </a:r>
            <a:endParaRPr lang="en-US" sz="1800" b="1" strike="noStrike" spc="-1" dirty="0" err="1">
              <a:solidFill>
                <a:srgbClr val="000000"/>
              </a:solidFill>
              <a:latin typeface="Ubuntu Mono"/>
            </a:endParaRPr>
          </a:p>
          <a:p>
            <a:r>
              <a:rPr lang="en-US" sz="1800" b="1" strike="noStrike" spc="-1" dirty="0">
                <a:latin typeface="Ubuntu Mono"/>
              </a:rPr>
              <a:t>{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public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void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B84700"/>
                </a:solidFill>
                <a:latin typeface="Ubuntu Mono"/>
              </a:rPr>
              <a:t>run</a:t>
            </a:r>
            <a:r>
              <a:rPr lang="en-US" sz="1800" b="1" strike="noStrike" spc="-1" dirty="0">
                <a:latin typeface="Ubuntu Mono"/>
              </a:rPr>
              <a:t>()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{</a:t>
            </a:r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b1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"red"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30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b2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"green"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50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100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500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b3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"blue"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40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200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450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();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	</a:t>
            </a:r>
            <a:r>
              <a:rPr lang="en-US" sz="1800" b="1" strike="noStrike" spc="-1" dirty="0" err="1">
                <a:latin typeface="Ubuntu Mono"/>
              </a:rPr>
              <a:t>park.</a:t>
            </a:r>
            <a:r>
              <a:rPr lang="en-US" sz="1800" b="1" strike="noStrike" spc="-1" dirty="0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 dirty="0">
                <a:latin typeface="Ubuntu Mono"/>
              </a:rPr>
              <a:t>( b1 );</a:t>
            </a:r>
            <a:endParaRPr lang="en-US" sz="1800" b="0" strike="noStrike" spc="-1" dirty="0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	</a:t>
            </a:r>
            <a:r>
              <a:rPr lang="en-US" sz="1800" b="1" strike="noStrike" spc="-1" dirty="0" err="1">
                <a:latin typeface="Ubuntu Mono"/>
              </a:rPr>
              <a:t>park.</a:t>
            </a:r>
            <a:r>
              <a:rPr lang="en-US" sz="1800" b="1" strike="noStrike" spc="-1" dirty="0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 dirty="0">
                <a:latin typeface="Ubuntu Mono"/>
              </a:rPr>
              <a:t>( b2 );</a:t>
            </a:r>
            <a:endParaRPr lang="en-US" sz="1800" b="0" strike="noStrike" spc="-1" dirty="0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	</a:t>
            </a:r>
            <a:r>
              <a:rPr lang="en-US" sz="1800" b="1" strike="noStrike" spc="-1" dirty="0" err="1">
                <a:latin typeface="Ubuntu Mono"/>
              </a:rPr>
              <a:t>park.</a:t>
            </a:r>
            <a:r>
              <a:rPr lang="en-US" sz="1800" b="1" strike="noStrike" spc="-1" dirty="0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 dirty="0">
                <a:latin typeface="Ubuntu Mono"/>
              </a:rPr>
              <a:t>( b3 );</a:t>
            </a:r>
            <a:endParaRPr lang="en-US" sz="1800" b="0" strike="noStrike" spc="-1" dirty="0">
              <a:latin typeface="Arial"/>
            </a:endParaRPr>
          </a:p>
          <a:p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latin typeface="Ubuntu Mono"/>
              </a:rPr>
              <a:t>park.driftBalloons</a:t>
            </a:r>
            <a:r>
              <a:rPr lang="en-US" sz="1800" b="1" strike="noStrike" spc="-1" dirty="0">
                <a:latin typeface="Ubuntu Mono"/>
              </a:rPr>
              <a:t>( 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}</a:t>
            </a:r>
            <a:endParaRPr lang="en-US" sz="1800" b="0" strike="noStrike" spc="-1" dirty="0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}</a:t>
            </a:r>
            <a:endParaRPr lang="en-US" sz="18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" name="Group 80"/>
          <p:cNvGrpSpPr/>
          <p:nvPr/>
        </p:nvGrpSpPr>
        <p:grpSpPr>
          <a:xfrm>
            <a:off x="4754880" y="1951200"/>
            <a:ext cx="1554480" cy="1889280"/>
            <a:chOff x="4754880" y="1951200"/>
            <a:chExt cx="1554480" cy="1889280"/>
          </a:xfrm>
        </p:grpSpPr>
        <p:sp>
          <p:nvSpPr>
            <p:cNvPr id="82" name="Oval 81"/>
            <p:cNvSpPr/>
            <p:nvPr/>
          </p:nvSpPr>
          <p:spPr>
            <a:xfrm>
              <a:off x="4754880" y="2286000"/>
              <a:ext cx="1554480" cy="15544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83" name="TextBox 82"/>
            <p:cNvSpPr txBox="1"/>
            <p:nvPr/>
          </p:nvSpPr>
          <p:spPr>
            <a:xfrm>
              <a:off x="4846320" y="2623320"/>
              <a:ext cx="140616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color: “red”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size:  30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curX:  4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curY:  2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5334840" y="1951200"/>
              <a:ext cx="64008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b1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6554880" y="1965240"/>
            <a:ext cx="1701720" cy="1889280"/>
            <a:chOff x="6554880" y="1965240"/>
            <a:chExt cx="1701720" cy="1889280"/>
          </a:xfrm>
        </p:grpSpPr>
        <p:sp>
          <p:nvSpPr>
            <p:cNvPr id="86" name="Oval 85"/>
            <p:cNvSpPr/>
            <p:nvPr/>
          </p:nvSpPr>
          <p:spPr>
            <a:xfrm>
              <a:off x="6554880" y="2300040"/>
              <a:ext cx="1554480" cy="15544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87" name="TextBox 86"/>
            <p:cNvSpPr txBox="1"/>
            <p:nvPr/>
          </p:nvSpPr>
          <p:spPr>
            <a:xfrm>
              <a:off x="6646320" y="2637360"/>
              <a:ext cx="161028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color: “green”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size:  50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curX:  100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curY:  500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7134840" y="1965240"/>
              <a:ext cx="64008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b2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8341560" y="1979280"/>
            <a:ext cx="1599480" cy="1889280"/>
            <a:chOff x="8341560" y="1979280"/>
            <a:chExt cx="1599480" cy="1889280"/>
          </a:xfrm>
        </p:grpSpPr>
        <p:sp>
          <p:nvSpPr>
            <p:cNvPr id="90" name="Oval 89"/>
            <p:cNvSpPr/>
            <p:nvPr/>
          </p:nvSpPr>
          <p:spPr>
            <a:xfrm>
              <a:off x="8341560" y="2314080"/>
              <a:ext cx="1554480" cy="15544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91" name="TextBox 90"/>
            <p:cNvSpPr txBox="1"/>
            <p:nvPr/>
          </p:nvSpPr>
          <p:spPr>
            <a:xfrm>
              <a:off x="8433000" y="2651400"/>
              <a:ext cx="150804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color: “blue”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size:  40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curX:  201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curY:  455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8921520" y="1979280"/>
              <a:ext cx="64008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b3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91800" y="5851800"/>
            <a:ext cx="4663080" cy="1554480"/>
            <a:chOff x="91800" y="5851800"/>
            <a:chExt cx="4663080" cy="1554480"/>
          </a:xfrm>
        </p:grpSpPr>
        <p:sp>
          <p:nvSpPr>
            <p:cNvPr id="94" name="Freeform: Shape 93"/>
            <p:cNvSpPr/>
            <p:nvPr/>
          </p:nvSpPr>
          <p:spPr>
            <a:xfrm>
              <a:off x="91800" y="5851800"/>
              <a:ext cx="4663080" cy="1554480"/>
            </a:xfrm>
            <a:custGeom>
              <a:avLst/>
              <a:gdLst/>
              <a:ahLst/>
              <a:cxnLst/>
              <a:rect l="l" t="t" r="r" b="b"/>
              <a:pathLst>
                <a:path w="64785" h="21600">
                  <a:moveTo>
                    <a:pt x="3600" y="0"/>
                  </a:moveTo>
                  <a:arcTo wR="3600" hR="3600" stAng="16200000" swAng="-5400000"/>
                  <a:lnTo>
                    <a:pt x="0" y="18000"/>
                  </a:lnTo>
                  <a:arcTo wR="3600" hR="3600" stAng="10800000" swAng="-5400000"/>
                  <a:lnTo>
                    <a:pt x="61185" y="21600"/>
                  </a:lnTo>
                  <a:arcTo wR="39585" hR="3600" stAng="5400000" swAng="5400000"/>
                  <a:lnTo>
                    <a:pt x="21600" y="3600"/>
                  </a:lnTo>
                  <a:arcTo wR="39585" hR="3600" stAng="10800000" swAng="5400000"/>
                  <a:close/>
                </a:path>
              </a:pathLst>
            </a:custGeom>
            <a:solidFill>
              <a:srgbClr val="E6E6E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95" name="TextBox 94"/>
            <p:cNvSpPr txBox="1"/>
            <p:nvPr/>
          </p:nvSpPr>
          <p:spPr>
            <a:xfrm>
              <a:off x="183240" y="5887080"/>
              <a:ext cx="426528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public Park()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{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balloons = new ArrayList&lt;Balloon&gt;();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}</a:t>
              </a:r>
              <a:endParaRPr lang="en-US" sz="1600" b="0" strike="noStrike" spc="-1">
                <a:latin typeface="Arial"/>
              </a:endParaRPr>
            </a:p>
          </p:txBody>
        </p:sp>
      </p:grpSp>
      <p:sp>
        <p:nvSpPr>
          <p:cNvPr id="96" name="Freeform: Shape 95"/>
          <p:cNvSpPr/>
          <p:nvPr/>
        </p:nvSpPr>
        <p:spPr>
          <a:xfrm>
            <a:off x="254880" y="2377494"/>
            <a:ext cx="731520" cy="182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0" y="16200"/>
                </a:lnTo>
                <a:close/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97" name="Group 96"/>
          <p:cNvGrpSpPr/>
          <p:nvPr/>
        </p:nvGrpSpPr>
        <p:grpSpPr>
          <a:xfrm>
            <a:off x="5749200" y="4220280"/>
            <a:ext cx="3029040" cy="1554480"/>
            <a:chOff x="5749200" y="4220280"/>
            <a:chExt cx="3029040" cy="1554480"/>
          </a:xfrm>
        </p:grpSpPr>
        <p:sp>
          <p:nvSpPr>
            <p:cNvPr id="98" name="Oval 97"/>
            <p:cNvSpPr/>
            <p:nvPr/>
          </p:nvSpPr>
          <p:spPr>
            <a:xfrm>
              <a:off x="5749200" y="4495680"/>
              <a:ext cx="3029040" cy="12790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99" name="TextBox 98"/>
            <p:cNvSpPr txBox="1"/>
            <p:nvPr/>
          </p:nvSpPr>
          <p:spPr>
            <a:xfrm>
              <a:off x="5927400" y="4773240"/>
              <a:ext cx="1943640" cy="49860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balloons: [empty]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6879240" y="4220280"/>
              <a:ext cx="124740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park</a:t>
              </a:r>
              <a:endParaRPr lang="en-US" sz="1600" b="0" strike="noStrike" spc="-1">
                <a:latin typeface="Arial"/>
              </a:endParaRPr>
            </a:p>
          </p:txBody>
        </p:sp>
      </p:grpSp>
      <p:sp>
        <p:nvSpPr>
          <p:cNvPr id="101" name="TextBox 100"/>
          <p:cNvSpPr txBox="1"/>
          <p:nvPr/>
        </p:nvSpPr>
        <p:spPr>
          <a:xfrm>
            <a:off x="99360" y="94680"/>
            <a:ext cx="6811560" cy="4921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public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class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solidFill>
                  <a:srgbClr val="660066"/>
                </a:solidFill>
                <a:latin typeface="Ubuntu Mono"/>
              </a:rPr>
              <a:t>ParkApp</a:t>
            </a:r>
            <a:endParaRPr lang="en-US" sz="1800" b="1" strike="noStrike" spc="-1" dirty="0" err="1">
              <a:solidFill>
                <a:srgbClr val="000000"/>
              </a:solidFill>
              <a:latin typeface="Ubuntu Mono"/>
            </a:endParaRPr>
          </a:p>
          <a:p>
            <a:r>
              <a:rPr lang="en-US" sz="1800" b="1" strike="noStrike" spc="-1" dirty="0">
                <a:latin typeface="Ubuntu Mono"/>
              </a:rPr>
              <a:t>{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public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void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B84700"/>
                </a:solidFill>
                <a:latin typeface="Ubuntu Mono"/>
              </a:rPr>
              <a:t>run</a:t>
            </a:r>
            <a:r>
              <a:rPr lang="en-US" sz="1800" b="1" strike="noStrike" spc="-1" dirty="0">
                <a:latin typeface="Ubuntu Mono"/>
              </a:rPr>
              <a:t>()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{</a:t>
            </a:r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b1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"red"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30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b2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"green"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50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100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500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b3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"blue"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40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200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450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();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	</a:t>
            </a:r>
            <a:r>
              <a:rPr lang="en-US" sz="1800" b="1" strike="noStrike" spc="-1" dirty="0" err="1">
                <a:latin typeface="Ubuntu Mono"/>
              </a:rPr>
              <a:t>park.</a:t>
            </a:r>
            <a:r>
              <a:rPr lang="en-US" sz="1800" b="1" strike="noStrike" spc="-1" dirty="0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 dirty="0">
                <a:latin typeface="Ubuntu Mono"/>
              </a:rPr>
              <a:t>( b1 );</a:t>
            </a:r>
            <a:endParaRPr lang="en-US" sz="1800" b="0" strike="noStrike" spc="-1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	</a:t>
            </a:r>
            <a:r>
              <a:rPr lang="en-US" sz="1800" b="1" strike="noStrike" spc="-1" dirty="0" err="1">
                <a:latin typeface="Ubuntu Mono"/>
              </a:rPr>
              <a:t>park.</a:t>
            </a:r>
            <a:r>
              <a:rPr lang="en-US" sz="1800" b="1" strike="noStrike" spc="-1" dirty="0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 dirty="0">
                <a:latin typeface="Ubuntu Mono"/>
              </a:rPr>
              <a:t>( b2 );</a:t>
            </a:r>
            <a:endParaRPr lang="en-US" sz="1800" b="0" strike="noStrike" spc="-1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	</a:t>
            </a:r>
            <a:r>
              <a:rPr lang="en-US" sz="1800" b="1" strike="noStrike" spc="-1" dirty="0" err="1">
                <a:latin typeface="Ubuntu Mono"/>
              </a:rPr>
              <a:t>park.</a:t>
            </a:r>
            <a:r>
              <a:rPr lang="en-US" sz="1800" b="1" strike="noStrike" spc="-1" dirty="0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 dirty="0">
                <a:latin typeface="Ubuntu Mono"/>
              </a:rPr>
              <a:t>( b3 );</a:t>
            </a:r>
            <a:endParaRPr lang="en-US" sz="1800" b="0" strike="noStrike" spc="-1" dirty="0">
              <a:latin typeface="Arial"/>
            </a:endParaRPr>
          </a:p>
          <a:p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latin typeface="Ubuntu Mono"/>
              </a:rPr>
              <a:t>park.driftBalloons</a:t>
            </a:r>
            <a:r>
              <a:rPr lang="en-US" sz="1800" b="1" strike="noStrike" spc="-1" dirty="0">
                <a:latin typeface="Ubuntu Mono"/>
              </a:rPr>
              <a:t>( );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}</a:t>
            </a:r>
            <a:endParaRPr lang="en-US" sz="1800" b="0" strike="noStrike" spc="-1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}</a:t>
            </a:r>
            <a:endParaRPr lang="en-US" sz="1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" name="Group 101"/>
          <p:cNvGrpSpPr/>
          <p:nvPr/>
        </p:nvGrpSpPr>
        <p:grpSpPr>
          <a:xfrm>
            <a:off x="4754880" y="1951200"/>
            <a:ext cx="1554480" cy="1889280"/>
            <a:chOff x="4754880" y="1951200"/>
            <a:chExt cx="1554480" cy="1889280"/>
          </a:xfrm>
        </p:grpSpPr>
        <p:sp>
          <p:nvSpPr>
            <p:cNvPr id="103" name="Oval 102"/>
            <p:cNvSpPr/>
            <p:nvPr/>
          </p:nvSpPr>
          <p:spPr>
            <a:xfrm>
              <a:off x="4754880" y="2286000"/>
              <a:ext cx="1554480" cy="15544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4" name="TextBox 103"/>
            <p:cNvSpPr txBox="1"/>
            <p:nvPr/>
          </p:nvSpPr>
          <p:spPr>
            <a:xfrm>
              <a:off x="4846320" y="2623320"/>
              <a:ext cx="140616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color: “red”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size:  30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curX:  4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curY:  2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5334840" y="1951200"/>
              <a:ext cx="64008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b1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6554880" y="1965240"/>
            <a:ext cx="1701720" cy="1889280"/>
            <a:chOff x="6554880" y="1965240"/>
            <a:chExt cx="1701720" cy="1889280"/>
          </a:xfrm>
        </p:grpSpPr>
        <p:sp>
          <p:nvSpPr>
            <p:cNvPr id="107" name="Oval 106"/>
            <p:cNvSpPr/>
            <p:nvPr/>
          </p:nvSpPr>
          <p:spPr>
            <a:xfrm>
              <a:off x="6554880" y="2300040"/>
              <a:ext cx="1554480" cy="15544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8" name="TextBox 107"/>
            <p:cNvSpPr txBox="1"/>
            <p:nvPr/>
          </p:nvSpPr>
          <p:spPr>
            <a:xfrm>
              <a:off x="6646320" y="2637360"/>
              <a:ext cx="161028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color: “green”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size:  50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curX:  100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curY:  500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7134840" y="1965240"/>
              <a:ext cx="64008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b2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8341560" y="1979280"/>
            <a:ext cx="1599480" cy="1889280"/>
            <a:chOff x="8341560" y="1979280"/>
            <a:chExt cx="1599480" cy="1889280"/>
          </a:xfrm>
        </p:grpSpPr>
        <p:sp>
          <p:nvSpPr>
            <p:cNvPr id="111" name="Oval 110"/>
            <p:cNvSpPr/>
            <p:nvPr/>
          </p:nvSpPr>
          <p:spPr>
            <a:xfrm>
              <a:off x="8341560" y="2314080"/>
              <a:ext cx="1554480" cy="15544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12" name="TextBox 111"/>
            <p:cNvSpPr txBox="1"/>
            <p:nvPr/>
          </p:nvSpPr>
          <p:spPr>
            <a:xfrm>
              <a:off x="8433000" y="2651400"/>
              <a:ext cx="150804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color: “blue”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size:  40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curX:  201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curY:  455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8921520" y="1979280"/>
              <a:ext cx="64008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b3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91800" y="5851800"/>
            <a:ext cx="4663080" cy="1554480"/>
            <a:chOff x="91800" y="5851800"/>
            <a:chExt cx="4663080" cy="1554480"/>
          </a:xfrm>
        </p:grpSpPr>
        <p:sp>
          <p:nvSpPr>
            <p:cNvPr id="115" name="Freeform: Shape 114"/>
            <p:cNvSpPr/>
            <p:nvPr/>
          </p:nvSpPr>
          <p:spPr>
            <a:xfrm>
              <a:off x="91800" y="5851800"/>
              <a:ext cx="4663080" cy="1554480"/>
            </a:xfrm>
            <a:custGeom>
              <a:avLst/>
              <a:gdLst/>
              <a:ahLst/>
              <a:cxnLst/>
              <a:rect l="l" t="t" r="r" b="b"/>
              <a:pathLst>
                <a:path w="64785" h="21600">
                  <a:moveTo>
                    <a:pt x="3600" y="0"/>
                  </a:moveTo>
                  <a:arcTo wR="3600" hR="3600" stAng="16200000" swAng="-5400000"/>
                  <a:lnTo>
                    <a:pt x="0" y="18000"/>
                  </a:lnTo>
                  <a:arcTo wR="3600" hR="3600" stAng="10800000" swAng="-5400000"/>
                  <a:lnTo>
                    <a:pt x="61185" y="21600"/>
                  </a:lnTo>
                  <a:arcTo wR="39585" hR="3600" stAng="5400000" swAng="5400000"/>
                  <a:lnTo>
                    <a:pt x="21600" y="3600"/>
                  </a:lnTo>
                  <a:arcTo wR="39585" hR="3600" stAng="10800000" swAng="5400000"/>
                  <a:close/>
                </a:path>
              </a:pathLst>
            </a:custGeom>
            <a:solidFill>
              <a:srgbClr val="E6E6E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16" name="TextBox 115"/>
            <p:cNvSpPr txBox="1"/>
            <p:nvPr/>
          </p:nvSpPr>
          <p:spPr>
            <a:xfrm>
              <a:off x="183240" y="5887080"/>
              <a:ext cx="303984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public void add( Balloon b )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{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balloons.add( b );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}</a:t>
              </a:r>
              <a:endParaRPr lang="en-US" sz="1600" b="0" strike="noStrike" spc="-1">
                <a:latin typeface="Arial"/>
              </a:endParaRPr>
            </a:p>
          </p:txBody>
        </p:sp>
      </p:grpSp>
      <p:sp>
        <p:nvSpPr>
          <p:cNvPr id="117" name="Freeform: Shape 116"/>
          <p:cNvSpPr/>
          <p:nvPr/>
        </p:nvSpPr>
        <p:spPr>
          <a:xfrm>
            <a:off x="254880" y="2909096"/>
            <a:ext cx="731520" cy="182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0" y="16200"/>
                </a:lnTo>
                <a:close/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118" name="Group 117"/>
          <p:cNvGrpSpPr/>
          <p:nvPr/>
        </p:nvGrpSpPr>
        <p:grpSpPr>
          <a:xfrm>
            <a:off x="5749200" y="4220280"/>
            <a:ext cx="3029040" cy="1554480"/>
            <a:chOff x="5749200" y="4220280"/>
            <a:chExt cx="3029040" cy="1554480"/>
          </a:xfrm>
        </p:grpSpPr>
        <p:sp>
          <p:nvSpPr>
            <p:cNvPr id="119" name="Oval 118"/>
            <p:cNvSpPr/>
            <p:nvPr/>
          </p:nvSpPr>
          <p:spPr>
            <a:xfrm>
              <a:off x="5749200" y="4495680"/>
              <a:ext cx="3029040" cy="12790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20" name="TextBox 119"/>
            <p:cNvSpPr txBox="1"/>
            <p:nvPr/>
          </p:nvSpPr>
          <p:spPr>
            <a:xfrm>
              <a:off x="5927400" y="4773240"/>
              <a:ext cx="1943640" cy="49860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balloons: [empty]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6879240" y="4220280"/>
              <a:ext cx="124740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park</a:t>
              </a:r>
              <a:endParaRPr lang="en-US" sz="1600" b="0" strike="noStrike" spc="-1">
                <a:latin typeface="Arial"/>
              </a:endParaRPr>
            </a:p>
          </p:txBody>
        </p:sp>
      </p:grpSp>
      <p:sp>
        <p:nvSpPr>
          <p:cNvPr id="122" name="TextBox 121"/>
          <p:cNvSpPr txBox="1"/>
          <p:nvPr/>
        </p:nvSpPr>
        <p:spPr>
          <a:xfrm>
            <a:off x="99360" y="94680"/>
            <a:ext cx="6811560" cy="4921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public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class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solidFill>
                  <a:srgbClr val="660066"/>
                </a:solidFill>
                <a:latin typeface="Ubuntu Mono"/>
              </a:rPr>
              <a:t>ParkApp</a:t>
            </a:r>
            <a:endParaRPr lang="en-US" sz="1800" b="1" strike="noStrike" spc="-1" dirty="0" err="1">
              <a:solidFill>
                <a:srgbClr val="000000"/>
              </a:solidFill>
              <a:latin typeface="Ubuntu Mono"/>
            </a:endParaRPr>
          </a:p>
          <a:p>
            <a:r>
              <a:rPr lang="en-US" sz="1800" b="1" strike="noStrike" spc="-1" dirty="0">
                <a:latin typeface="Ubuntu Mono"/>
              </a:rPr>
              <a:t>{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public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void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B84700"/>
                </a:solidFill>
                <a:latin typeface="Ubuntu Mono"/>
              </a:rPr>
              <a:t>run</a:t>
            </a:r>
            <a:r>
              <a:rPr lang="en-US" sz="1800" b="1" strike="noStrike" spc="-1" dirty="0">
                <a:latin typeface="Ubuntu Mono"/>
              </a:rPr>
              <a:t>()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{</a:t>
            </a:r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b1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"red"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30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b2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"green"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50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100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500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b3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"blue"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40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200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450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();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	</a:t>
            </a:r>
            <a:r>
              <a:rPr lang="en-US" sz="1800" b="1" strike="noStrike" spc="-1" err="1">
                <a:latin typeface="Ubuntu Mono"/>
              </a:rPr>
              <a:t>park.</a:t>
            </a:r>
            <a:r>
              <a:rPr lang="en-US" sz="1800" b="1" strike="noStrike" spc="-1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>
                <a:latin typeface="Ubuntu Mono"/>
              </a:rPr>
              <a:t>( b1 );</a:t>
            </a:r>
            <a:endParaRPr lang="en-US" sz="1800" b="0" strike="noStrike" spc="-1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	</a:t>
            </a:r>
            <a:r>
              <a:rPr lang="en-US" sz="1800" b="1" strike="noStrike" spc="-1" err="1">
                <a:latin typeface="Ubuntu Mono"/>
              </a:rPr>
              <a:t>park.</a:t>
            </a:r>
            <a:r>
              <a:rPr lang="en-US" sz="1800" b="1" strike="noStrike" spc="-1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>
                <a:latin typeface="Ubuntu Mono"/>
              </a:rPr>
              <a:t>( b2 );</a:t>
            </a:r>
            <a:endParaRPr lang="en-US" sz="1800" b="0" strike="noStrike" spc="-1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	</a:t>
            </a:r>
            <a:r>
              <a:rPr lang="en-US" sz="1800" b="1" strike="noStrike" spc="-1" dirty="0" err="1">
                <a:latin typeface="Ubuntu Mono"/>
              </a:rPr>
              <a:t>park.</a:t>
            </a:r>
            <a:r>
              <a:rPr lang="en-US" sz="1800" b="1" strike="noStrike" spc="-1" dirty="0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 dirty="0">
                <a:latin typeface="Ubuntu Mono"/>
              </a:rPr>
              <a:t>( b3 );</a:t>
            </a:r>
            <a:endParaRPr lang="en-US" sz="1800" b="0" strike="noStrike" spc="-1" dirty="0">
              <a:latin typeface="Arial"/>
            </a:endParaRPr>
          </a:p>
          <a:p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latin typeface="Ubuntu Mono"/>
              </a:rPr>
              <a:t>park.driftBalloons</a:t>
            </a:r>
            <a:r>
              <a:rPr lang="en-US" sz="1800" b="1" strike="noStrike" spc="-1" dirty="0">
                <a:latin typeface="Ubuntu Mono"/>
              </a:rPr>
              <a:t>( );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}</a:t>
            </a:r>
            <a:endParaRPr lang="en-US" sz="1800" b="0" strike="noStrike" spc="-1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}</a:t>
            </a:r>
            <a:endParaRPr lang="en-US" sz="1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3" name="Group 122"/>
          <p:cNvGrpSpPr/>
          <p:nvPr/>
        </p:nvGrpSpPr>
        <p:grpSpPr>
          <a:xfrm>
            <a:off x="4754880" y="1951200"/>
            <a:ext cx="1554480" cy="1889280"/>
            <a:chOff x="4754880" y="1951200"/>
            <a:chExt cx="1554480" cy="1889280"/>
          </a:xfrm>
        </p:grpSpPr>
        <p:sp>
          <p:nvSpPr>
            <p:cNvPr id="124" name="Oval 123"/>
            <p:cNvSpPr/>
            <p:nvPr/>
          </p:nvSpPr>
          <p:spPr>
            <a:xfrm>
              <a:off x="4754880" y="2286000"/>
              <a:ext cx="1554480" cy="15544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25" name="TextBox 124"/>
            <p:cNvSpPr txBox="1"/>
            <p:nvPr/>
          </p:nvSpPr>
          <p:spPr>
            <a:xfrm>
              <a:off x="4846320" y="2623320"/>
              <a:ext cx="140616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color: “red”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size:  30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curX:  4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curY:  2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5334840" y="1951200"/>
              <a:ext cx="64008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b1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127" name="Group 126"/>
          <p:cNvGrpSpPr/>
          <p:nvPr/>
        </p:nvGrpSpPr>
        <p:grpSpPr>
          <a:xfrm>
            <a:off x="6554880" y="1965240"/>
            <a:ext cx="1701720" cy="1889280"/>
            <a:chOff x="6554880" y="1965240"/>
            <a:chExt cx="1701720" cy="1889280"/>
          </a:xfrm>
        </p:grpSpPr>
        <p:sp>
          <p:nvSpPr>
            <p:cNvPr id="128" name="Oval 127"/>
            <p:cNvSpPr/>
            <p:nvPr/>
          </p:nvSpPr>
          <p:spPr>
            <a:xfrm>
              <a:off x="6554880" y="2300040"/>
              <a:ext cx="1554480" cy="15544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29" name="TextBox 128"/>
            <p:cNvSpPr txBox="1"/>
            <p:nvPr/>
          </p:nvSpPr>
          <p:spPr>
            <a:xfrm>
              <a:off x="6646320" y="2637360"/>
              <a:ext cx="161028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color: “green”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size:  50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curX:  100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curY:  500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7134840" y="1965240"/>
              <a:ext cx="64008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b2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131" name="Group 130"/>
          <p:cNvGrpSpPr/>
          <p:nvPr/>
        </p:nvGrpSpPr>
        <p:grpSpPr>
          <a:xfrm>
            <a:off x="8341560" y="1979280"/>
            <a:ext cx="1599480" cy="1889280"/>
            <a:chOff x="8341560" y="1979280"/>
            <a:chExt cx="1599480" cy="1889280"/>
          </a:xfrm>
        </p:grpSpPr>
        <p:sp>
          <p:nvSpPr>
            <p:cNvPr id="132" name="Oval 131"/>
            <p:cNvSpPr/>
            <p:nvPr/>
          </p:nvSpPr>
          <p:spPr>
            <a:xfrm>
              <a:off x="8341560" y="2314080"/>
              <a:ext cx="1554480" cy="15544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3" name="TextBox 132"/>
            <p:cNvSpPr txBox="1"/>
            <p:nvPr/>
          </p:nvSpPr>
          <p:spPr>
            <a:xfrm>
              <a:off x="8433000" y="2651400"/>
              <a:ext cx="150804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color: “blue”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size:  40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curX:  201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curY:  455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8921520" y="1979280"/>
              <a:ext cx="64008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b3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135" name="Group 134"/>
          <p:cNvGrpSpPr/>
          <p:nvPr/>
        </p:nvGrpSpPr>
        <p:grpSpPr>
          <a:xfrm>
            <a:off x="91800" y="5851800"/>
            <a:ext cx="4663080" cy="1554480"/>
            <a:chOff x="91800" y="5851800"/>
            <a:chExt cx="4663080" cy="1554480"/>
          </a:xfrm>
        </p:grpSpPr>
        <p:sp>
          <p:nvSpPr>
            <p:cNvPr id="136" name="Freeform: Shape 135"/>
            <p:cNvSpPr/>
            <p:nvPr/>
          </p:nvSpPr>
          <p:spPr>
            <a:xfrm>
              <a:off x="91800" y="5851800"/>
              <a:ext cx="4663080" cy="1554480"/>
            </a:xfrm>
            <a:custGeom>
              <a:avLst/>
              <a:gdLst/>
              <a:ahLst/>
              <a:cxnLst/>
              <a:rect l="l" t="t" r="r" b="b"/>
              <a:pathLst>
                <a:path w="64785" h="21600">
                  <a:moveTo>
                    <a:pt x="3600" y="0"/>
                  </a:moveTo>
                  <a:arcTo wR="3600" hR="3600" stAng="16200000" swAng="-5400000"/>
                  <a:lnTo>
                    <a:pt x="0" y="18000"/>
                  </a:lnTo>
                  <a:arcTo wR="3600" hR="3600" stAng="10800000" swAng="-5400000"/>
                  <a:lnTo>
                    <a:pt x="61185" y="21600"/>
                  </a:lnTo>
                  <a:arcTo wR="39585" hR="3600" stAng="5400000" swAng="5400000"/>
                  <a:lnTo>
                    <a:pt x="21600" y="3600"/>
                  </a:lnTo>
                  <a:arcTo wR="39585" hR="3600" stAng="10800000" swAng="5400000"/>
                  <a:close/>
                </a:path>
              </a:pathLst>
            </a:custGeom>
            <a:solidFill>
              <a:srgbClr val="E6E6E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7" name="TextBox 136"/>
            <p:cNvSpPr txBox="1"/>
            <p:nvPr/>
          </p:nvSpPr>
          <p:spPr>
            <a:xfrm>
              <a:off x="183240" y="5887080"/>
              <a:ext cx="303984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public void add( Balloon b )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{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balloons.add( b );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}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139" name="Group 138"/>
          <p:cNvGrpSpPr/>
          <p:nvPr/>
        </p:nvGrpSpPr>
        <p:grpSpPr>
          <a:xfrm>
            <a:off x="5749200" y="4220280"/>
            <a:ext cx="3029040" cy="1554480"/>
            <a:chOff x="5749200" y="4220280"/>
            <a:chExt cx="3029040" cy="1554480"/>
          </a:xfrm>
        </p:grpSpPr>
        <p:sp>
          <p:nvSpPr>
            <p:cNvPr id="140" name="Oval 139"/>
            <p:cNvSpPr/>
            <p:nvPr/>
          </p:nvSpPr>
          <p:spPr>
            <a:xfrm>
              <a:off x="5749200" y="4495680"/>
              <a:ext cx="3029040" cy="12790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1" name="TextBox 140"/>
            <p:cNvSpPr txBox="1"/>
            <p:nvPr/>
          </p:nvSpPr>
          <p:spPr>
            <a:xfrm>
              <a:off x="5927400" y="4773240"/>
              <a:ext cx="1943640" cy="49860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balloons: [     ]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6879240" y="4220280"/>
              <a:ext cx="124740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park</a:t>
              </a:r>
              <a:endParaRPr lang="en-US" sz="1600" b="0" strike="noStrike" spc="-1">
                <a:latin typeface="Arial"/>
              </a:endParaRPr>
            </a:p>
          </p:txBody>
        </p:sp>
      </p:grpSp>
      <p:sp>
        <p:nvSpPr>
          <p:cNvPr id="143" name="Freeform: Shape 142"/>
          <p:cNvSpPr/>
          <p:nvPr/>
        </p:nvSpPr>
        <p:spPr>
          <a:xfrm>
            <a:off x="5943600" y="3749040"/>
            <a:ext cx="1463040" cy="1371600"/>
          </a:xfrm>
          <a:custGeom>
            <a:avLst/>
            <a:gdLst/>
            <a:ahLst/>
            <a:cxnLst/>
            <a:rect l="0" t="0" r="r" b="b"/>
            <a:pathLst>
              <a:path w="4064" h="3810" fill="none">
                <a:moveTo>
                  <a:pt x="4064" y="3810"/>
                </a:moveTo>
                <a:lnTo>
                  <a:pt x="0" y="0"/>
                </a:lnTo>
              </a:path>
            </a:pathLst>
          </a:custGeom>
          <a:ln w="18360">
            <a:solidFill>
              <a:srgbClr val="3465A4"/>
            </a:solidFill>
            <a:round/>
            <a:headEnd type="oval" w="med" len="med"/>
            <a:tailEnd type="triangle" w="med" len="med"/>
          </a:ln>
        </p:spPr>
      </p:sp>
      <p:sp>
        <p:nvSpPr>
          <p:cNvPr id="144" name="TextBox 143"/>
          <p:cNvSpPr txBox="1"/>
          <p:nvPr/>
        </p:nvSpPr>
        <p:spPr>
          <a:xfrm>
            <a:off x="99360" y="94680"/>
            <a:ext cx="6811560" cy="4921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public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class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solidFill>
                  <a:srgbClr val="660066"/>
                </a:solidFill>
                <a:latin typeface="Ubuntu Mono"/>
              </a:rPr>
              <a:t>ParkApp</a:t>
            </a:r>
            <a:endParaRPr lang="en-US" sz="1800" b="1" strike="noStrike" spc="-1" dirty="0" err="1">
              <a:solidFill>
                <a:srgbClr val="000000"/>
              </a:solidFill>
              <a:latin typeface="Ubuntu Mono"/>
            </a:endParaRPr>
          </a:p>
          <a:p>
            <a:r>
              <a:rPr lang="en-US" sz="1800" b="1" strike="noStrike" spc="-1" dirty="0">
                <a:latin typeface="Ubuntu Mono"/>
              </a:rPr>
              <a:t>{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public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void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B84700"/>
                </a:solidFill>
                <a:latin typeface="Ubuntu Mono"/>
              </a:rPr>
              <a:t>run</a:t>
            </a:r>
            <a:r>
              <a:rPr lang="en-US" sz="1800" b="1" strike="noStrike" spc="-1" dirty="0">
                <a:latin typeface="Ubuntu Mono"/>
              </a:rPr>
              <a:t>()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{</a:t>
            </a:r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b1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"red"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30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b2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"green"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50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100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500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b3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"blue"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40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200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450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();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	</a:t>
            </a:r>
            <a:r>
              <a:rPr lang="en-US" sz="1800" b="1" strike="noStrike" spc="-1" dirty="0" err="1">
                <a:latin typeface="Ubuntu Mono"/>
              </a:rPr>
              <a:t>park.</a:t>
            </a:r>
            <a:r>
              <a:rPr lang="en-US" sz="1800" b="1" strike="noStrike" spc="-1" dirty="0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 dirty="0">
                <a:latin typeface="Ubuntu Mono"/>
              </a:rPr>
              <a:t>( b1 );</a:t>
            </a:r>
            <a:endParaRPr lang="en-US" sz="1800" b="0" strike="noStrike" spc="-1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	</a:t>
            </a:r>
            <a:r>
              <a:rPr lang="en-US" sz="1800" b="1" strike="noStrike" spc="-1" dirty="0" err="1">
                <a:latin typeface="Ubuntu Mono"/>
              </a:rPr>
              <a:t>park.</a:t>
            </a:r>
            <a:r>
              <a:rPr lang="en-US" sz="1800" b="1" strike="noStrike" spc="-1" dirty="0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 dirty="0">
                <a:latin typeface="Ubuntu Mono"/>
              </a:rPr>
              <a:t>( b2 );</a:t>
            </a:r>
            <a:endParaRPr lang="en-US" sz="1800" b="0" strike="noStrike" spc="-1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	</a:t>
            </a:r>
            <a:r>
              <a:rPr lang="en-US" sz="1800" b="1" strike="noStrike" spc="-1" dirty="0" err="1">
                <a:latin typeface="Ubuntu Mono"/>
              </a:rPr>
              <a:t>park.</a:t>
            </a:r>
            <a:r>
              <a:rPr lang="en-US" sz="1800" b="1" strike="noStrike" spc="-1" dirty="0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 dirty="0">
                <a:latin typeface="Ubuntu Mono"/>
              </a:rPr>
              <a:t>( b3 );</a:t>
            </a:r>
            <a:endParaRPr lang="en-US" sz="1800" b="0" strike="noStrike" spc="-1" dirty="0">
              <a:latin typeface="Arial"/>
            </a:endParaRPr>
          </a:p>
          <a:p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latin typeface="Ubuntu Mono"/>
              </a:rPr>
              <a:t>park.driftBalloons</a:t>
            </a:r>
            <a:r>
              <a:rPr lang="en-US" sz="1800" b="1" strike="noStrike" spc="-1" dirty="0">
                <a:latin typeface="Ubuntu Mono"/>
              </a:rPr>
              <a:t>( 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}</a:t>
            </a:r>
            <a:endParaRPr lang="en-US" sz="1800" b="0" strike="noStrike" spc="-1" dirty="0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}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5531F79E-00E9-1994-8FB1-286F6A861A08}"/>
              </a:ext>
            </a:extLst>
          </p:cNvPr>
          <p:cNvSpPr/>
          <p:nvPr/>
        </p:nvSpPr>
        <p:spPr>
          <a:xfrm>
            <a:off x="254880" y="2909096"/>
            <a:ext cx="731520" cy="182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0" y="16200"/>
                </a:lnTo>
                <a:close/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5" name="Group 144"/>
          <p:cNvGrpSpPr/>
          <p:nvPr/>
        </p:nvGrpSpPr>
        <p:grpSpPr>
          <a:xfrm>
            <a:off x="4754880" y="1951200"/>
            <a:ext cx="1554480" cy="1889280"/>
            <a:chOff x="4754880" y="1951200"/>
            <a:chExt cx="1554480" cy="1889280"/>
          </a:xfrm>
        </p:grpSpPr>
        <p:sp>
          <p:nvSpPr>
            <p:cNvPr id="146" name="Oval 145"/>
            <p:cNvSpPr/>
            <p:nvPr/>
          </p:nvSpPr>
          <p:spPr>
            <a:xfrm>
              <a:off x="4754880" y="2286000"/>
              <a:ext cx="1554480" cy="15544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7" name="TextBox 146"/>
            <p:cNvSpPr txBox="1"/>
            <p:nvPr/>
          </p:nvSpPr>
          <p:spPr>
            <a:xfrm>
              <a:off x="4846320" y="2623320"/>
              <a:ext cx="140616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color: “red”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size:  30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curX:  4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curY:  2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5334840" y="1951200"/>
              <a:ext cx="64008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b1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149" name="Group 148"/>
          <p:cNvGrpSpPr/>
          <p:nvPr/>
        </p:nvGrpSpPr>
        <p:grpSpPr>
          <a:xfrm>
            <a:off x="6554880" y="1965240"/>
            <a:ext cx="1701720" cy="1889280"/>
            <a:chOff x="6554880" y="1965240"/>
            <a:chExt cx="1701720" cy="1889280"/>
          </a:xfrm>
        </p:grpSpPr>
        <p:sp>
          <p:nvSpPr>
            <p:cNvPr id="150" name="Oval 149"/>
            <p:cNvSpPr/>
            <p:nvPr/>
          </p:nvSpPr>
          <p:spPr>
            <a:xfrm>
              <a:off x="6554880" y="2300040"/>
              <a:ext cx="1554480" cy="15544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1" name="TextBox 150"/>
            <p:cNvSpPr txBox="1"/>
            <p:nvPr/>
          </p:nvSpPr>
          <p:spPr>
            <a:xfrm>
              <a:off x="6646320" y="2637360"/>
              <a:ext cx="161028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color: “green”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size:  50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curX:  100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curY:  500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152" name="TextBox 151"/>
            <p:cNvSpPr txBox="1"/>
            <p:nvPr/>
          </p:nvSpPr>
          <p:spPr>
            <a:xfrm>
              <a:off x="7134840" y="1965240"/>
              <a:ext cx="64008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b2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153" name="Group 152"/>
          <p:cNvGrpSpPr/>
          <p:nvPr/>
        </p:nvGrpSpPr>
        <p:grpSpPr>
          <a:xfrm>
            <a:off x="8341560" y="1979280"/>
            <a:ext cx="1599480" cy="1889280"/>
            <a:chOff x="8341560" y="1979280"/>
            <a:chExt cx="1599480" cy="1889280"/>
          </a:xfrm>
        </p:grpSpPr>
        <p:sp>
          <p:nvSpPr>
            <p:cNvPr id="154" name="Oval 153"/>
            <p:cNvSpPr/>
            <p:nvPr/>
          </p:nvSpPr>
          <p:spPr>
            <a:xfrm>
              <a:off x="8341560" y="2314080"/>
              <a:ext cx="1554480" cy="15544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5" name="TextBox 154"/>
            <p:cNvSpPr txBox="1"/>
            <p:nvPr/>
          </p:nvSpPr>
          <p:spPr>
            <a:xfrm>
              <a:off x="8433000" y="2651400"/>
              <a:ext cx="150804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color: “blue”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size:  40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curX:  201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curY:  455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156" name="TextBox 155"/>
            <p:cNvSpPr txBox="1"/>
            <p:nvPr/>
          </p:nvSpPr>
          <p:spPr>
            <a:xfrm>
              <a:off x="8921520" y="1979280"/>
              <a:ext cx="64008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b3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157" name="Group 156"/>
          <p:cNvGrpSpPr/>
          <p:nvPr/>
        </p:nvGrpSpPr>
        <p:grpSpPr>
          <a:xfrm>
            <a:off x="91800" y="5851800"/>
            <a:ext cx="4663080" cy="1554480"/>
            <a:chOff x="91800" y="5851800"/>
            <a:chExt cx="4663080" cy="1554480"/>
          </a:xfrm>
        </p:grpSpPr>
        <p:sp>
          <p:nvSpPr>
            <p:cNvPr id="158" name="Freeform: Shape 157"/>
            <p:cNvSpPr/>
            <p:nvPr/>
          </p:nvSpPr>
          <p:spPr>
            <a:xfrm>
              <a:off x="91800" y="5851800"/>
              <a:ext cx="4663080" cy="1554480"/>
            </a:xfrm>
            <a:custGeom>
              <a:avLst/>
              <a:gdLst/>
              <a:ahLst/>
              <a:cxnLst/>
              <a:rect l="l" t="t" r="r" b="b"/>
              <a:pathLst>
                <a:path w="64785" h="21600">
                  <a:moveTo>
                    <a:pt x="3600" y="0"/>
                  </a:moveTo>
                  <a:arcTo wR="3600" hR="3600" stAng="16200000" swAng="-5400000"/>
                  <a:lnTo>
                    <a:pt x="0" y="18000"/>
                  </a:lnTo>
                  <a:arcTo wR="3600" hR="3600" stAng="10800000" swAng="-5400000"/>
                  <a:lnTo>
                    <a:pt x="61185" y="21600"/>
                  </a:lnTo>
                  <a:arcTo wR="39585" hR="3600" stAng="5400000" swAng="5400000"/>
                  <a:lnTo>
                    <a:pt x="21600" y="3600"/>
                  </a:lnTo>
                  <a:arcTo wR="39585" hR="3600" stAng="10800000" swAng="5400000"/>
                  <a:close/>
                </a:path>
              </a:pathLst>
            </a:custGeom>
            <a:solidFill>
              <a:srgbClr val="E6E6E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9" name="TextBox 158"/>
            <p:cNvSpPr txBox="1"/>
            <p:nvPr/>
          </p:nvSpPr>
          <p:spPr>
            <a:xfrm>
              <a:off x="183240" y="5887080"/>
              <a:ext cx="303984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public void add( Balloon b )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{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balloons.add( b );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}</a:t>
              </a:r>
              <a:endParaRPr lang="en-US" sz="1600" b="0" strike="noStrike" spc="-1">
                <a:latin typeface="Arial"/>
              </a:endParaRPr>
            </a:p>
          </p:txBody>
        </p:sp>
      </p:grpSp>
      <p:sp>
        <p:nvSpPr>
          <p:cNvPr id="160" name="Freeform: Shape 159"/>
          <p:cNvSpPr/>
          <p:nvPr/>
        </p:nvSpPr>
        <p:spPr>
          <a:xfrm>
            <a:off x="254880" y="3216966"/>
            <a:ext cx="731520" cy="182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0" y="16200"/>
                </a:lnTo>
                <a:close/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161" name="Group 160"/>
          <p:cNvGrpSpPr/>
          <p:nvPr/>
        </p:nvGrpSpPr>
        <p:grpSpPr>
          <a:xfrm>
            <a:off x="5749200" y="4220280"/>
            <a:ext cx="3029040" cy="1554480"/>
            <a:chOff x="5749200" y="4220280"/>
            <a:chExt cx="3029040" cy="1554480"/>
          </a:xfrm>
        </p:grpSpPr>
        <p:sp>
          <p:nvSpPr>
            <p:cNvPr id="162" name="Oval 161"/>
            <p:cNvSpPr/>
            <p:nvPr/>
          </p:nvSpPr>
          <p:spPr>
            <a:xfrm>
              <a:off x="5749200" y="4495680"/>
              <a:ext cx="3029040" cy="12790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63" name="TextBox 162"/>
            <p:cNvSpPr txBox="1"/>
            <p:nvPr/>
          </p:nvSpPr>
          <p:spPr>
            <a:xfrm>
              <a:off x="5927400" y="4773240"/>
              <a:ext cx="1943640" cy="49860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balloons: [     ]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164" name="TextBox 163"/>
            <p:cNvSpPr txBox="1"/>
            <p:nvPr/>
          </p:nvSpPr>
          <p:spPr>
            <a:xfrm>
              <a:off x="6879240" y="4220280"/>
              <a:ext cx="124740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park</a:t>
              </a:r>
              <a:endParaRPr lang="en-US" sz="1600" b="0" strike="noStrike" spc="-1">
                <a:latin typeface="Arial"/>
              </a:endParaRPr>
            </a:p>
          </p:txBody>
        </p:sp>
      </p:grpSp>
      <p:sp>
        <p:nvSpPr>
          <p:cNvPr id="165" name="Straight Connector 164"/>
          <p:cNvSpPr/>
          <p:nvPr/>
        </p:nvSpPr>
        <p:spPr>
          <a:xfrm flipH="1" flipV="1">
            <a:off x="5943600" y="3749040"/>
            <a:ext cx="1463040" cy="1371600"/>
          </a:xfrm>
          <a:prstGeom prst="line">
            <a:avLst/>
          </a:prstGeom>
          <a:ln w="18360">
            <a:solidFill>
              <a:srgbClr val="3465A4"/>
            </a:solidFill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6" name="TextBox 165"/>
          <p:cNvSpPr txBox="1"/>
          <p:nvPr/>
        </p:nvSpPr>
        <p:spPr>
          <a:xfrm>
            <a:off x="99360" y="94680"/>
            <a:ext cx="6811560" cy="4921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public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class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solidFill>
                  <a:srgbClr val="660066"/>
                </a:solidFill>
                <a:latin typeface="Ubuntu Mono"/>
              </a:rPr>
              <a:t>ParkApp</a:t>
            </a:r>
            <a:endParaRPr lang="en-US" sz="1800" b="1" strike="noStrike" spc="-1" dirty="0" err="1">
              <a:solidFill>
                <a:srgbClr val="000000"/>
              </a:solidFill>
              <a:latin typeface="Ubuntu Mono"/>
            </a:endParaRPr>
          </a:p>
          <a:p>
            <a:r>
              <a:rPr lang="en-US" sz="1800" b="1" strike="noStrike" spc="-1" dirty="0">
                <a:latin typeface="Ubuntu Mono"/>
              </a:rPr>
              <a:t>{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public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void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B84700"/>
                </a:solidFill>
                <a:latin typeface="Ubuntu Mono"/>
              </a:rPr>
              <a:t>run</a:t>
            </a:r>
            <a:r>
              <a:rPr lang="en-US" sz="1800" b="1" strike="noStrike" spc="-1" dirty="0">
                <a:latin typeface="Ubuntu Mono"/>
              </a:rPr>
              <a:t>()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{</a:t>
            </a:r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b1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"red"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30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b2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"green"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50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100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500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b3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"blue"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40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200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450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();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	</a:t>
            </a:r>
            <a:r>
              <a:rPr lang="en-US" sz="1800" b="1" strike="noStrike" spc="-1" dirty="0" err="1">
                <a:latin typeface="Ubuntu Mono"/>
              </a:rPr>
              <a:t>park.</a:t>
            </a:r>
            <a:r>
              <a:rPr lang="en-US" sz="1800" b="1" strike="noStrike" spc="-1" dirty="0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 dirty="0">
                <a:latin typeface="Ubuntu Mono"/>
              </a:rPr>
              <a:t>( b1 );</a:t>
            </a:r>
            <a:endParaRPr lang="en-US" sz="1800" b="0" strike="noStrike" spc="-1" dirty="0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	</a:t>
            </a:r>
            <a:r>
              <a:rPr lang="en-US" sz="1800" b="1" strike="noStrike" spc="-1" dirty="0" err="1">
                <a:latin typeface="Ubuntu Mono"/>
              </a:rPr>
              <a:t>park.</a:t>
            </a:r>
            <a:r>
              <a:rPr lang="en-US" sz="1800" b="1" strike="noStrike" spc="-1" dirty="0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 dirty="0">
                <a:latin typeface="Ubuntu Mono"/>
              </a:rPr>
              <a:t>( b2 );</a:t>
            </a:r>
            <a:endParaRPr lang="en-US" sz="1800" b="0" strike="noStrike" spc="-1" dirty="0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	</a:t>
            </a:r>
            <a:r>
              <a:rPr lang="en-US" sz="1800" b="1" strike="noStrike" spc="-1" dirty="0" err="1">
                <a:latin typeface="Ubuntu Mono"/>
              </a:rPr>
              <a:t>park.</a:t>
            </a:r>
            <a:r>
              <a:rPr lang="en-US" sz="1800" b="1" strike="noStrike" spc="-1" dirty="0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 dirty="0">
                <a:latin typeface="Ubuntu Mono"/>
              </a:rPr>
              <a:t>( b3 );</a:t>
            </a:r>
            <a:endParaRPr lang="en-US" sz="1800" b="0" strike="noStrike" spc="-1" dirty="0">
              <a:latin typeface="Arial"/>
            </a:endParaRPr>
          </a:p>
          <a:p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latin typeface="Ubuntu Mono"/>
              </a:rPr>
              <a:t>park.driftBalloons</a:t>
            </a:r>
            <a:r>
              <a:rPr lang="en-US" sz="1800" b="1" strike="noStrike" spc="-1" dirty="0">
                <a:latin typeface="Ubuntu Mono"/>
              </a:rPr>
              <a:t>( );</a:t>
            </a:r>
            <a:endParaRPr lang="en-US" sz="1800" b="0" strike="noStrike" spc="-1" dirty="0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}</a:t>
            </a:r>
            <a:endParaRPr lang="en-US" sz="1800" b="0" strike="noStrike" spc="-1" dirty="0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}</a:t>
            </a:r>
            <a:endParaRPr lang="en-US" sz="18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Group 166"/>
          <p:cNvGrpSpPr/>
          <p:nvPr/>
        </p:nvGrpSpPr>
        <p:grpSpPr>
          <a:xfrm>
            <a:off x="4754880" y="1951200"/>
            <a:ext cx="1554480" cy="1889280"/>
            <a:chOff x="4754880" y="1951200"/>
            <a:chExt cx="1554480" cy="1889280"/>
          </a:xfrm>
        </p:grpSpPr>
        <p:sp>
          <p:nvSpPr>
            <p:cNvPr id="168" name="Oval 167"/>
            <p:cNvSpPr/>
            <p:nvPr/>
          </p:nvSpPr>
          <p:spPr>
            <a:xfrm>
              <a:off x="4754880" y="2286000"/>
              <a:ext cx="1554480" cy="15544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69" name="TextBox 168"/>
            <p:cNvSpPr txBox="1"/>
            <p:nvPr/>
          </p:nvSpPr>
          <p:spPr>
            <a:xfrm>
              <a:off x="4846320" y="2623320"/>
              <a:ext cx="140616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color: “red”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size:  30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curX:  4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curY:  2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170" name="TextBox 169"/>
            <p:cNvSpPr txBox="1"/>
            <p:nvPr/>
          </p:nvSpPr>
          <p:spPr>
            <a:xfrm>
              <a:off x="5334840" y="1951200"/>
              <a:ext cx="64008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b1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171" name="Group 170"/>
          <p:cNvGrpSpPr/>
          <p:nvPr/>
        </p:nvGrpSpPr>
        <p:grpSpPr>
          <a:xfrm>
            <a:off x="6554880" y="1965240"/>
            <a:ext cx="1701720" cy="1889280"/>
            <a:chOff x="6554880" y="1965240"/>
            <a:chExt cx="1701720" cy="1889280"/>
          </a:xfrm>
        </p:grpSpPr>
        <p:sp>
          <p:nvSpPr>
            <p:cNvPr id="172" name="Oval 171"/>
            <p:cNvSpPr/>
            <p:nvPr/>
          </p:nvSpPr>
          <p:spPr>
            <a:xfrm>
              <a:off x="6554880" y="2300040"/>
              <a:ext cx="1554480" cy="15544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73" name="TextBox 172"/>
            <p:cNvSpPr txBox="1"/>
            <p:nvPr/>
          </p:nvSpPr>
          <p:spPr>
            <a:xfrm>
              <a:off x="6646320" y="2637360"/>
              <a:ext cx="161028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color: “green”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size:  50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curX:  100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curY:  500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174" name="TextBox 173"/>
            <p:cNvSpPr txBox="1"/>
            <p:nvPr/>
          </p:nvSpPr>
          <p:spPr>
            <a:xfrm>
              <a:off x="7134840" y="1965240"/>
              <a:ext cx="64008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b2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175" name="Group 174"/>
          <p:cNvGrpSpPr/>
          <p:nvPr/>
        </p:nvGrpSpPr>
        <p:grpSpPr>
          <a:xfrm>
            <a:off x="8341560" y="1979280"/>
            <a:ext cx="1599480" cy="1889280"/>
            <a:chOff x="8341560" y="1979280"/>
            <a:chExt cx="1599480" cy="1889280"/>
          </a:xfrm>
        </p:grpSpPr>
        <p:sp>
          <p:nvSpPr>
            <p:cNvPr id="176" name="Oval 175"/>
            <p:cNvSpPr/>
            <p:nvPr/>
          </p:nvSpPr>
          <p:spPr>
            <a:xfrm>
              <a:off x="8341560" y="2314080"/>
              <a:ext cx="1554480" cy="155448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77" name="TextBox 176"/>
            <p:cNvSpPr txBox="1"/>
            <p:nvPr/>
          </p:nvSpPr>
          <p:spPr>
            <a:xfrm>
              <a:off x="8433000" y="2651400"/>
              <a:ext cx="150804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color: “blue”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size:  40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curX:  201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curY:  455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178" name="TextBox 177"/>
            <p:cNvSpPr txBox="1"/>
            <p:nvPr/>
          </p:nvSpPr>
          <p:spPr>
            <a:xfrm>
              <a:off x="8921520" y="1979280"/>
              <a:ext cx="640080" cy="29448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1" strike="noStrike" spc="-1">
                  <a:latin typeface="Ubuntu Mono"/>
                </a:rPr>
                <a:t>b3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179" name="Group 178"/>
          <p:cNvGrpSpPr/>
          <p:nvPr/>
        </p:nvGrpSpPr>
        <p:grpSpPr>
          <a:xfrm>
            <a:off x="91800" y="5851800"/>
            <a:ext cx="4663080" cy="1554480"/>
            <a:chOff x="91800" y="5851800"/>
            <a:chExt cx="4663080" cy="1554480"/>
          </a:xfrm>
        </p:grpSpPr>
        <p:sp>
          <p:nvSpPr>
            <p:cNvPr id="180" name="Freeform: Shape 179"/>
            <p:cNvSpPr/>
            <p:nvPr/>
          </p:nvSpPr>
          <p:spPr>
            <a:xfrm>
              <a:off x="91800" y="5851800"/>
              <a:ext cx="4663080" cy="1554480"/>
            </a:xfrm>
            <a:custGeom>
              <a:avLst/>
              <a:gdLst/>
              <a:ahLst/>
              <a:cxnLst/>
              <a:rect l="l" t="t" r="r" b="b"/>
              <a:pathLst>
                <a:path w="64785" h="21600">
                  <a:moveTo>
                    <a:pt x="3600" y="0"/>
                  </a:moveTo>
                  <a:arcTo wR="3600" hR="3600" stAng="16200000" swAng="-5400000"/>
                  <a:lnTo>
                    <a:pt x="0" y="18000"/>
                  </a:lnTo>
                  <a:arcTo wR="3600" hR="3600" stAng="10800000" swAng="-5400000"/>
                  <a:lnTo>
                    <a:pt x="61185" y="21600"/>
                  </a:lnTo>
                  <a:arcTo wR="39585" hR="3600" stAng="5400000" swAng="5400000"/>
                  <a:lnTo>
                    <a:pt x="21600" y="3600"/>
                  </a:lnTo>
                  <a:arcTo wR="39585" hR="3600" stAng="10800000" swAng="5400000"/>
                  <a:close/>
                </a:path>
              </a:pathLst>
            </a:custGeom>
            <a:solidFill>
              <a:srgbClr val="E6E6E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81" name="TextBox 180"/>
            <p:cNvSpPr txBox="1"/>
            <p:nvPr/>
          </p:nvSpPr>
          <p:spPr>
            <a:xfrm>
              <a:off x="183240" y="5887080"/>
              <a:ext cx="3039840" cy="9068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tIns="45000" rIns="90000" bIns="45000" anchor="t">
              <a:noAutofit/>
            </a:bodyPr>
            <a:lstStyle/>
            <a:p>
              <a:r>
                <a:rPr lang="en-US" sz="1600" b="0" strike="noStrike" spc="-1">
                  <a:latin typeface="Ubuntu Mono"/>
                </a:rPr>
                <a:t>public void add( Balloon b )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{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    balloons.add( b );</a:t>
              </a:r>
              <a:endParaRPr lang="en-US" sz="1600" b="0" strike="noStrike" spc="-1">
                <a:latin typeface="Arial"/>
              </a:endParaRPr>
            </a:p>
            <a:p>
              <a:r>
                <a:rPr lang="en-US" sz="1600" b="0" strike="noStrike" spc="-1">
                  <a:latin typeface="Ubuntu Mono"/>
                </a:rPr>
                <a:t>}</a:t>
              </a:r>
              <a:endParaRPr lang="en-US" sz="1600" b="0" strike="noStrike" spc="-1">
                <a:latin typeface="Arial"/>
              </a:endParaRPr>
            </a:p>
          </p:txBody>
        </p:sp>
      </p:grpSp>
      <p:sp>
        <p:nvSpPr>
          <p:cNvPr id="182" name="Oval 181"/>
          <p:cNvSpPr/>
          <p:nvPr/>
        </p:nvSpPr>
        <p:spPr>
          <a:xfrm>
            <a:off x="5749200" y="4495680"/>
            <a:ext cx="3029040" cy="1279080"/>
          </a:xfrm>
          <a:prstGeom prst="ellipse">
            <a:avLst/>
          </a:prstGeom>
          <a:noFill/>
          <a:ln w="5472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3" name="TextBox 182"/>
          <p:cNvSpPr txBox="1"/>
          <p:nvPr/>
        </p:nvSpPr>
        <p:spPr>
          <a:xfrm>
            <a:off x="5927400" y="4773240"/>
            <a:ext cx="3033720" cy="498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endParaRPr lang="en-US" sz="1600" b="0" strike="noStrike" spc="-1">
              <a:latin typeface="Arial"/>
            </a:endParaRPr>
          </a:p>
          <a:p>
            <a:r>
              <a:rPr lang="en-US" sz="1600" b="0" strike="noStrike" spc="-1">
                <a:latin typeface="Ubuntu Mono"/>
              </a:rPr>
              <a:t>balloons: [    |     ]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184" name="TextBox 183"/>
          <p:cNvSpPr txBox="1"/>
          <p:nvPr/>
        </p:nvSpPr>
        <p:spPr>
          <a:xfrm>
            <a:off x="6879240" y="4220280"/>
            <a:ext cx="1247400" cy="2944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en-US" sz="1600" b="1" strike="noStrike" spc="-1">
                <a:latin typeface="Ubuntu Mono"/>
              </a:rPr>
              <a:t>park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185" name="Straight Connector 184"/>
          <p:cNvSpPr/>
          <p:nvPr/>
        </p:nvSpPr>
        <p:spPr>
          <a:xfrm flipH="1" flipV="1">
            <a:off x="5943600" y="3749040"/>
            <a:ext cx="1463040" cy="1371600"/>
          </a:xfrm>
          <a:prstGeom prst="line">
            <a:avLst/>
          </a:prstGeom>
          <a:ln w="18360">
            <a:solidFill>
              <a:srgbClr val="3465A4"/>
            </a:solidFill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7" name="Freeform: Shape 186"/>
          <p:cNvSpPr/>
          <p:nvPr/>
        </p:nvSpPr>
        <p:spPr>
          <a:xfrm>
            <a:off x="7498080" y="3854520"/>
            <a:ext cx="485280" cy="1276560"/>
          </a:xfrm>
          <a:custGeom>
            <a:avLst/>
            <a:gdLst/>
            <a:ahLst/>
            <a:cxnLst/>
            <a:rect l="0" t="0" r="r" b="b"/>
            <a:pathLst>
              <a:path w="1348" h="3546" fill="none">
                <a:moveTo>
                  <a:pt x="1348" y="3546"/>
                </a:moveTo>
                <a:lnTo>
                  <a:pt x="0" y="0"/>
                </a:lnTo>
              </a:path>
            </a:pathLst>
          </a:custGeom>
          <a:ln w="18360">
            <a:solidFill>
              <a:srgbClr val="3465A4"/>
            </a:solidFill>
            <a:round/>
            <a:headEnd type="oval" w="med" len="med"/>
            <a:tailEnd type="triangle" w="med" len="med"/>
          </a:ln>
        </p:spPr>
      </p:sp>
      <p:sp>
        <p:nvSpPr>
          <p:cNvPr id="188" name="TextBox 187"/>
          <p:cNvSpPr txBox="1"/>
          <p:nvPr/>
        </p:nvSpPr>
        <p:spPr>
          <a:xfrm>
            <a:off x="99360" y="94680"/>
            <a:ext cx="6811560" cy="4921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public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class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solidFill>
                  <a:srgbClr val="660066"/>
                </a:solidFill>
                <a:latin typeface="Ubuntu Mono"/>
              </a:rPr>
              <a:t>ParkApp</a:t>
            </a:r>
            <a:endParaRPr lang="en-US" sz="1800" b="1" strike="noStrike" spc="-1" dirty="0" err="1">
              <a:solidFill>
                <a:srgbClr val="000000"/>
              </a:solidFill>
              <a:latin typeface="Ubuntu Mono"/>
            </a:endParaRPr>
          </a:p>
          <a:p>
            <a:r>
              <a:rPr lang="en-US" sz="1800" b="1" strike="noStrike" spc="-1" dirty="0">
                <a:latin typeface="Ubuntu Mono"/>
              </a:rPr>
              <a:t>{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public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void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B84700"/>
                </a:solidFill>
                <a:latin typeface="Ubuntu Mono"/>
              </a:rPr>
              <a:t>run</a:t>
            </a:r>
            <a:r>
              <a:rPr lang="en-US" sz="1800" b="1" strike="noStrike" spc="-1" dirty="0">
                <a:latin typeface="Ubuntu Mono"/>
              </a:rPr>
              <a:t>()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{</a:t>
            </a:r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b1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"red"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30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b2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"green"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50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100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500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 b3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Balloon</a:t>
            </a:r>
            <a:r>
              <a:rPr lang="en-US" sz="1800" b="1" strike="noStrike" spc="-1" dirty="0">
                <a:latin typeface="Ubuntu Mono"/>
              </a:rPr>
              <a:t>(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"blue"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40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200</a:t>
            </a:r>
            <a:r>
              <a:rPr lang="en-US" sz="1800" b="1" strike="noStrike" spc="-1" dirty="0">
                <a:latin typeface="Ubuntu Mono"/>
              </a:rPr>
              <a:t>, </a:t>
            </a:r>
            <a:r>
              <a:rPr lang="en-US" sz="1800" b="1" strike="noStrike" spc="-1" dirty="0">
                <a:solidFill>
                  <a:srgbClr val="666666"/>
                </a:solidFill>
                <a:latin typeface="Ubuntu Mono"/>
              </a:rPr>
              <a:t>450</a:t>
            </a:r>
            <a:r>
              <a:rPr lang="en-US" sz="1800" b="1" strike="noStrike" spc="-1" dirty="0">
                <a:latin typeface="Ubuntu Mono"/>
              </a:rPr>
              <a:t> );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 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 = </a:t>
            </a:r>
            <a:r>
              <a:rPr lang="en-US" sz="1800" b="1" strike="noStrike" spc="-1" dirty="0">
                <a:solidFill>
                  <a:srgbClr val="0099FF"/>
                </a:solidFill>
                <a:latin typeface="Ubuntu Mono"/>
              </a:rPr>
              <a:t>new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>
                <a:solidFill>
                  <a:srgbClr val="660066"/>
                </a:solidFill>
                <a:latin typeface="Ubuntu Mono"/>
              </a:rPr>
              <a:t>Park</a:t>
            </a:r>
            <a:r>
              <a:rPr lang="en-US" sz="1800" b="1" strike="noStrike" spc="-1" dirty="0">
                <a:latin typeface="Ubuntu Mono"/>
              </a:rPr>
              <a:t>();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 </a:t>
            </a:r>
            <a:endParaRPr lang="en-US" spc="-1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	</a:t>
            </a:r>
            <a:r>
              <a:rPr lang="en-US" sz="1800" b="1" strike="noStrike" spc="-1" dirty="0" err="1">
                <a:latin typeface="Ubuntu Mono"/>
              </a:rPr>
              <a:t>park.</a:t>
            </a:r>
            <a:r>
              <a:rPr lang="en-US" sz="1800" b="1" strike="noStrike" spc="-1" dirty="0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 dirty="0">
                <a:latin typeface="Ubuntu Mono"/>
              </a:rPr>
              <a:t>( b1 );</a:t>
            </a:r>
            <a:endParaRPr lang="en-US" sz="1800" b="0" strike="noStrike" spc="-1" dirty="0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	</a:t>
            </a:r>
            <a:r>
              <a:rPr lang="en-US" sz="1800" b="1" strike="noStrike" spc="-1" dirty="0" err="1">
                <a:latin typeface="Ubuntu Mono"/>
              </a:rPr>
              <a:t>park.</a:t>
            </a:r>
            <a:r>
              <a:rPr lang="en-US" sz="1800" b="1" strike="noStrike" spc="-1" dirty="0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 dirty="0">
                <a:latin typeface="Ubuntu Mono"/>
              </a:rPr>
              <a:t>( b2 );</a:t>
            </a:r>
            <a:endParaRPr lang="en-US" sz="1800" b="0" strike="noStrike" spc="-1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	</a:t>
            </a:r>
            <a:r>
              <a:rPr lang="en-US" sz="1800" b="1" strike="noStrike" spc="-1" dirty="0" err="1">
                <a:latin typeface="Ubuntu Mono"/>
              </a:rPr>
              <a:t>park.</a:t>
            </a:r>
            <a:r>
              <a:rPr lang="en-US" sz="1800" b="1" strike="noStrike" spc="-1" dirty="0" err="1">
                <a:solidFill>
                  <a:srgbClr val="B84700"/>
                </a:solidFill>
                <a:latin typeface="Ubuntu Mono"/>
              </a:rPr>
              <a:t>add</a:t>
            </a:r>
            <a:r>
              <a:rPr lang="en-US" sz="1800" b="1" strike="noStrike" spc="-1" dirty="0">
                <a:latin typeface="Ubuntu Mono"/>
              </a:rPr>
              <a:t>( b3 );</a:t>
            </a:r>
            <a:endParaRPr lang="en-US" sz="1800" b="0" strike="noStrike" spc="-1">
              <a:latin typeface="Arial"/>
            </a:endParaRPr>
          </a:p>
          <a:p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    </a:t>
            </a:r>
            <a:r>
              <a:rPr lang="en-US" sz="1800" b="1" strike="noStrike" spc="-1" dirty="0">
                <a:latin typeface="Ubuntu Mono"/>
              </a:rPr>
              <a:t> </a:t>
            </a:r>
            <a:r>
              <a:rPr lang="en-US" sz="1800" b="1" strike="noStrike" spc="-1" dirty="0" err="1">
                <a:latin typeface="Ubuntu Mono"/>
              </a:rPr>
              <a:t>park.driftBalloons</a:t>
            </a:r>
            <a:r>
              <a:rPr lang="en-US" sz="1800" b="1" strike="noStrike" spc="-1" dirty="0">
                <a:latin typeface="Ubuntu Mono"/>
              </a:rPr>
              <a:t>( );</a:t>
            </a:r>
            <a:endParaRPr lang="en-US" sz="1800" b="0" strike="noStrike" spc="-1">
              <a:latin typeface="Arial"/>
            </a:endParaRPr>
          </a:p>
          <a:p>
            <a:r>
              <a:rPr lang="en-US" b="1" spc="-1" dirty="0">
                <a:latin typeface="Ubuntu Mono"/>
              </a:rPr>
              <a:t>   </a:t>
            </a:r>
            <a:r>
              <a:rPr lang="en-US" sz="1800" b="1" strike="noStrike" spc="-1" dirty="0">
                <a:latin typeface="Ubuntu Mono"/>
              </a:rPr>
              <a:t> }</a:t>
            </a:r>
            <a:endParaRPr lang="en-US" sz="1800" b="0" strike="noStrike" spc="-1">
              <a:latin typeface="Arial"/>
            </a:endParaRPr>
          </a:p>
          <a:p>
            <a:r>
              <a:rPr lang="en-US" sz="1800" b="1" strike="noStrike" spc="-1" dirty="0">
                <a:latin typeface="Ubuntu Mono"/>
              </a:rPr>
              <a:t>}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1AC88B99-8676-C6A2-96CA-A6DC85F4D339}"/>
              </a:ext>
            </a:extLst>
          </p:cNvPr>
          <p:cNvSpPr/>
          <p:nvPr/>
        </p:nvSpPr>
        <p:spPr>
          <a:xfrm>
            <a:off x="254880" y="3216966"/>
            <a:ext cx="731520" cy="182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0" y="16200"/>
                </a:lnTo>
                <a:close/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</TotalTime>
  <Application>Microsoft Office PowerPoint</Application>
  <PresentationFormat>Custom</PresentationFormat>
  <Slides>18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revision>197</cp:revision>
  <dcterms:modified xsi:type="dcterms:W3CDTF">2023-12-10T23:27:46Z</dcterms:modified>
</cp:coreProperties>
</file>

<file path=docProps/core0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2015-12-04T17:38:28Z</dcterms:created>
  <dc:creator/>
  <dc:description/>
  <dc:language>en-US</dc:language>
  <cp:lastModifiedBy/>
  <dcterms:modified xsi:type="dcterms:W3CDTF">2016-04-25T13:05:23Z</dcterms:modified>
  <cp:revision>12</cp:revision>
  <dc:subject/>
  <dc:title/>
</cp:coreProperties>
</file>